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5"/>
  </p:notesMasterIdLst>
  <p:handoutMasterIdLst>
    <p:handoutMasterId r:id="rId36"/>
  </p:handoutMasterIdLst>
  <p:sldIdLst>
    <p:sldId id="256" r:id="rId2"/>
    <p:sldId id="258" r:id="rId3"/>
    <p:sldId id="431" r:id="rId4"/>
    <p:sldId id="432" r:id="rId5"/>
    <p:sldId id="456" r:id="rId6"/>
    <p:sldId id="467" r:id="rId7"/>
    <p:sldId id="466" r:id="rId8"/>
    <p:sldId id="465" r:id="rId9"/>
    <p:sldId id="480" r:id="rId10"/>
    <p:sldId id="464" r:id="rId11"/>
    <p:sldId id="463" r:id="rId12"/>
    <p:sldId id="462" r:id="rId13"/>
    <p:sldId id="461" r:id="rId14"/>
    <p:sldId id="460" r:id="rId15"/>
    <p:sldId id="459" r:id="rId16"/>
    <p:sldId id="458" r:id="rId17"/>
    <p:sldId id="457" r:id="rId18"/>
    <p:sldId id="455" r:id="rId19"/>
    <p:sldId id="442" r:id="rId20"/>
    <p:sldId id="454" r:id="rId21"/>
    <p:sldId id="453" r:id="rId22"/>
    <p:sldId id="452" r:id="rId23"/>
    <p:sldId id="451" r:id="rId24"/>
    <p:sldId id="450" r:id="rId25"/>
    <p:sldId id="449" r:id="rId26"/>
    <p:sldId id="448" r:id="rId27"/>
    <p:sldId id="447" r:id="rId28"/>
    <p:sldId id="446" r:id="rId29"/>
    <p:sldId id="481" r:id="rId30"/>
    <p:sldId id="445" r:id="rId31"/>
    <p:sldId id="444" r:id="rId32"/>
    <p:sldId id="443" r:id="rId33"/>
    <p:sldId id="441"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799" autoAdjust="0"/>
  </p:normalViewPr>
  <p:slideViewPr>
    <p:cSldViewPr snapToGrid="0">
      <p:cViewPr varScale="1">
        <p:scale>
          <a:sx n="75" d="100"/>
          <a:sy n="75" d="100"/>
        </p:scale>
        <p:origin x="534" y="78"/>
      </p:cViewPr>
      <p:guideLst>
        <p:guide orient="horz" pos="2160"/>
        <p:guide pos="3840"/>
      </p:guideLst>
    </p:cSldViewPr>
  </p:slideViewPr>
  <p:outlineViewPr>
    <p:cViewPr>
      <p:scale>
        <a:sx n="33" d="100"/>
        <a:sy n="33" d="100"/>
      </p:scale>
      <p:origin x="0" y="-50916"/>
    </p:cViewPr>
  </p:outlineViewPr>
  <p:notesTextViewPr>
    <p:cViewPr>
      <p:scale>
        <a:sx n="1" d="1"/>
        <a:sy n="1" d="1"/>
      </p:scale>
      <p:origin x="0" y="0"/>
    </p:cViewPr>
  </p:notesTextViewPr>
  <p:sorterViewPr>
    <p:cViewPr>
      <p:scale>
        <a:sx n="100" d="100"/>
        <a:sy n="100" d="100"/>
      </p:scale>
      <p:origin x="0" y="-10530"/>
    </p:cViewPr>
  </p:sorterViewPr>
  <p:notesViewPr>
    <p:cSldViewPr snapToGrid="0">
      <p:cViewPr varScale="1">
        <p:scale>
          <a:sx n="61" d="100"/>
          <a:sy n="61" d="100"/>
        </p:scale>
        <p:origin x="274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D15006-2952-4707-A67C-96D21F0FCAF5}" type="datetimeFigureOut">
              <a:rPr lang="tr-TR" smtClean="0"/>
              <a:pPr/>
              <a:t>12.09.2018</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BATTALGAZİ REHBERLİK VE ARAŞTIRMA MERKEZİ</a:t>
            </a:r>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27C8A5-A6C3-4F2E-A690-1FECAAB335B1}" type="slidenum">
              <a:rPr lang="tr-TR" smtClean="0"/>
              <a:pPr/>
              <a:t>‹#›</a:t>
            </a:fld>
            <a:endParaRPr lang="tr-TR"/>
          </a:p>
        </p:txBody>
      </p:sp>
    </p:spTree>
    <p:extLst>
      <p:ext uri="{BB962C8B-B14F-4D97-AF65-F5344CB8AC3E}">
        <p14:creationId xmlns:p14="http://schemas.microsoft.com/office/powerpoint/2010/main" val="1168066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D47D4B-F2FE-49A1-98EC-6762BE065A59}" type="datetimeFigureOut">
              <a:rPr lang="tr-TR" smtClean="0"/>
              <a:pPr/>
              <a:t>12.09.2018</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BATTALGAZİ REHBERLİK VE ARAŞTIRMA MERKEZİ</a:t>
            </a: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653A0B-D59E-40FE-8C41-96D45D369B1B}" type="slidenum">
              <a:rPr lang="tr-TR" smtClean="0"/>
              <a:pPr/>
              <a:t>‹#›</a:t>
            </a:fld>
            <a:endParaRPr lang="tr-TR"/>
          </a:p>
        </p:txBody>
      </p:sp>
    </p:spTree>
    <p:extLst>
      <p:ext uri="{BB962C8B-B14F-4D97-AF65-F5344CB8AC3E}">
        <p14:creationId xmlns:p14="http://schemas.microsoft.com/office/powerpoint/2010/main" val="288860730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Altbilgi Yer Tutucusu 3"/>
          <p:cNvSpPr>
            <a:spLocks noGrp="1"/>
          </p:cNvSpPr>
          <p:nvPr>
            <p:ph type="ftr" sz="quarter" idx="10"/>
          </p:nvPr>
        </p:nvSpPr>
        <p:spPr/>
        <p:txBody>
          <a:bodyPr/>
          <a:lstStyle/>
          <a:p>
            <a:r>
              <a:rPr lang="tr-TR" smtClean="0"/>
              <a:t>BATTALGAZİ REHBERLİK VE ARAŞTIRMA MERKEZİ</a:t>
            </a:r>
            <a:endParaRPr lang="tr-TR"/>
          </a:p>
        </p:txBody>
      </p:sp>
      <p:sp>
        <p:nvSpPr>
          <p:cNvPr id="5" name="Slayt Numarası Yer Tutucusu 4"/>
          <p:cNvSpPr>
            <a:spLocks noGrp="1"/>
          </p:cNvSpPr>
          <p:nvPr>
            <p:ph type="sldNum" sz="quarter" idx="11"/>
          </p:nvPr>
        </p:nvSpPr>
        <p:spPr/>
        <p:txBody>
          <a:bodyPr/>
          <a:lstStyle/>
          <a:p>
            <a:fld id="{54653A0B-D59E-40FE-8C41-96D45D369B1B}" type="slidenum">
              <a:rPr lang="tr-TR" smtClean="0"/>
              <a:pPr/>
              <a:t>29</a:t>
            </a:fld>
            <a:endParaRPr lang="tr-TR"/>
          </a:p>
        </p:txBody>
      </p:sp>
    </p:spTree>
    <p:extLst>
      <p:ext uri="{BB962C8B-B14F-4D97-AF65-F5344CB8AC3E}">
        <p14:creationId xmlns:p14="http://schemas.microsoft.com/office/powerpoint/2010/main" val="1751738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F79D1AB5-54A9-46AC-A37C-7D4F356BE9B2}" type="datetime1">
              <a:rPr lang="tr-TR" smtClean="0"/>
              <a:pPr/>
              <a:t>12.09.2018</a:t>
            </a:fld>
            <a:endParaRPr lang="tr-TR"/>
          </a:p>
        </p:txBody>
      </p:sp>
      <p:sp>
        <p:nvSpPr>
          <p:cNvPr id="8" name="Slide Number Placeholder 7"/>
          <p:cNvSpPr>
            <a:spLocks noGrp="1"/>
          </p:cNvSpPr>
          <p:nvPr>
            <p:ph type="sldNum" sz="quarter" idx="11"/>
          </p:nvPr>
        </p:nvSpPr>
        <p:spPr/>
        <p:txBody>
          <a:bodyPr/>
          <a:lstStyle/>
          <a:p>
            <a:fld id="{86BB2BA9-4F8D-4018-A9F3-AA87851C2899}" type="slidenum">
              <a:rPr lang="tr-TR" smtClean="0"/>
              <a:pPr/>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60A15E0-F1B8-499C-81E9-2B7C698FD381}" type="datetime1">
              <a:rPr lang="tr-TR" smtClean="0"/>
              <a:pPr/>
              <a:t>12.09.2018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6BB2BA9-4F8D-4018-A9F3-AA87851C2899}" type="slidenum">
              <a:rPr lang="tr-TR" smtClean="0"/>
              <a:pPr/>
              <a:t>‹#›</a:t>
            </a:fld>
            <a:endParaRPr lang="tr-T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C6266B77-3E17-4013-AA3C-BE338C7D378D}" type="datetime1">
              <a:rPr lang="tr-TR" smtClean="0"/>
              <a:pPr/>
              <a:t>12.09.2018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6BB2BA9-4F8D-4018-A9F3-AA87851C289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C5F259BF-1BF9-46D7-8DB4-815DA5C054B1}" type="datetime1">
              <a:rPr lang="tr-TR" smtClean="0"/>
              <a:pPr/>
              <a:t>12.09.2018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6BB2BA9-4F8D-4018-A9F3-AA87851C289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63084" y="4068763"/>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2CD792E-1102-4583-A0B7-AD40068F3529}" type="datetime1">
              <a:rPr lang="tr-TR" smtClean="0"/>
              <a:pPr/>
              <a:t>12.09.2018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6BB2BA9-4F8D-4018-A9F3-AA87851C2899}" type="slidenum">
              <a:rPr lang="tr-TR" smtClean="0"/>
              <a:pPr/>
              <a:t>‹#›</a:t>
            </a:fld>
            <a:endParaRPr lang="tr-TR"/>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8CECC361-9ECA-4642-8642-891C33BBA1F9}" type="datetime1">
              <a:rPr lang="tr-TR" smtClean="0"/>
              <a:pPr/>
              <a:t>12.09.2018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6BB2BA9-4F8D-4018-A9F3-AA87851C2899}" type="slidenum">
              <a:rPr lang="tr-TR" smtClean="0"/>
              <a:pPr/>
              <a:t>‹#›</a:t>
            </a:fld>
            <a:endParaRPr lang="tr-TR"/>
          </a:p>
        </p:txBody>
      </p:sp>
      <p:sp>
        <p:nvSpPr>
          <p:cNvPr id="9" name="Content Placeholder 8"/>
          <p:cNvSpPr>
            <a:spLocks noGrp="1"/>
          </p:cNvSpPr>
          <p:nvPr>
            <p:ph sz="quarter" idx="13"/>
          </p:nvPr>
        </p:nvSpPr>
        <p:spPr>
          <a:xfrm>
            <a:off x="487680" y="1600200"/>
            <a:ext cx="5388864"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05715E3A-8DE5-4BEB-814C-A0C8E2208ADB}" type="datetime1">
              <a:rPr lang="tr-TR" smtClean="0"/>
              <a:pPr/>
              <a:t>12.09.2018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6BB2BA9-4F8D-4018-A9F3-AA87851C2899}" type="slidenum">
              <a:rPr lang="tr-TR" smtClean="0"/>
              <a:pPr/>
              <a:t>‹#›</a:t>
            </a:fld>
            <a:endParaRPr lang="tr-TR"/>
          </a:p>
        </p:txBody>
      </p:sp>
      <p:sp>
        <p:nvSpPr>
          <p:cNvPr id="11" name="Content Placeholder 10"/>
          <p:cNvSpPr>
            <a:spLocks noGrp="1"/>
          </p:cNvSpPr>
          <p:nvPr>
            <p:ph sz="quarter" idx="13"/>
          </p:nvPr>
        </p:nvSpPr>
        <p:spPr>
          <a:xfrm>
            <a:off x="609600" y="2212848"/>
            <a:ext cx="5388864"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2FC8A7F-E751-4BCD-82AA-6C18C956FA88}" type="datetime1">
              <a:rPr lang="tr-TR" smtClean="0"/>
              <a:pPr/>
              <a:t>12.09.2018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6BB2BA9-4F8D-4018-A9F3-AA87851C289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02094-FE34-4932-A7C6-BEB8C1A49F3C}" type="datetime1">
              <a:rPr lang="tr-TR" smtClean="0"/>
              <a:pPr/>
              <a:t>12.09.2018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6BB2BA9-4F8D-4018-A9F3-AA87851C289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4DA1426-5850-4902-A920-95FEA55BB5B8}" type="datetime1">
              <a:rPr lang="tr-TR" smtClean="0"/>
              <a:pPr/>
              <a:t>12.09.2018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6BB2BA9-4F8D-4018-A9F3-AA87851C289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4CEAAFE-8F30-4160-8E29-064B8FE6F6AC}" type="datetime1">
              <a:rPr lang="tr-TR" smtClean="0"/>
              <a:pPr/>
              <a:t>12.09.2018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6BB2BA9-4F8D-4018-A9F3-AA87851C289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60A15E0-F1B8-499C-81E9-2B7C698FD381}" type="datetime1">
              <a:rPr lang="tr-TR" smtClean="0"/>
              <a:pPr/>
              <a:t>12.09.2018</a:t>
            </a:fld>
            <a:endParaRPr lang="tr-T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6BB2BA9-4F8D-4018-A9F3-AA87851C2899}" type="slidenum">
              <a:rPr lang="tr-TR" smtClean="0"/>
              <a:pPr/>
              <a:t>‹#›</a:t>
            </a:fld>
            <a:endParaRPr lang="tr-T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09600" y="3856383"/>
            <a:ext cx="10972800" cy="1679712"/>
          </a:xfrm>
          <a:solidFill>
            <a:schemeClr val="bg1"/>
          </a:solidFill>
          <a:ln>
            <a:solidFill>
              <a:srgbClr val="0070C0"/>
            </a:solidFill>
          </a:ln>
        </p:spPr>
        <p:txBody>
          <a:bodyPr>
            <a:normAutofit fontScale="90000"/>
          </a:bodyPr>
          <a:lstStyle/>
          <a:p>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b="1" dirty="0" smtClean="0">
                <a:solidFill>
                  <a:srgbClr val="FF0000"/>
                </a:solidFill>
              </a:rPr>
              <a:t/>
            </a:r>
            <a:br>
              <a:rPr lang="tr-TR" b="1" dirty="0" smtClean="0">
                <a:solidFill>
                  <a:srgbClr val="FF0000"/>
                </a:solidFill>
              </a:rPr>
            </a:br>
            <a:r>
              <a:rPr lang="tr-TR" b="1" dirty="0" smtClean="0">
                <a:solidFill>
                  <a:srgbClr val="FF0000"/>
                </a:solidFill>
              </a:rPr>
              <a:t>MALATYA-BATTALGAZİ</a:t>
            </a:r>
            <a:br>
              <a:rPr lang="tr-TR" b="1" dirty="0" smtClean="0">
                <a:solidFill>
                  <a:srgbClr val="FF0000"/>
                </a:solidFill>
              </a:rPr>
            </a:br>
            <a:r>
              <a:rPr lang="tr-TR" b="1" dirty="0" smtClean="0">
                <a:solidFill>
                  <a:srgbClr val="FF0000"/>
                </a:solidFill>
              </a:rPr>
              <a:t> </a:t>
            </a:r>
            <a:r>
              <a:rPr lang="tr-TR" sz="5000" b="1" dirty="0" smtClean="0">
                <a:solidFill>
                  <a:srgbClr val="0070C0"/>
                </a:solidFill>
              </a:rPr>
              <a:t>2018-2019 EĞİTİM ÖĞRETİM YILI</a:t>
            </a:r>
            <a:r>
              <a:rPr lang="tr-TR" b="1" dirty="0" smtClean="0">
                <a:solidFill>
                  <a:srgbClr val="0070C0"/>
                </a:solidFill>
              </a:rPr>
              <a:t/>
            </a:r>
            <a:br>
              <a:rPr lang="tr-TR" b="1" dirty="0" smtClean="0">
                <a:solidFill>
                  <a:srgbClr val="0070C0"/>
                </a:solidFill>
              </a:rPr>
            </a:br>
            <a:r>
              <a:rPr lang="tr-TR" b="1" dirty="0" smtClean="0">
                <a:solidFill>
                  <a:srgbClr val="0070C0"/>
                </a:solidFill>
              </a:rPr>
              <a:t> </a:t>
            </a:r>
            <a:r>
              <a:rPr lang="tr-TR" sz="5000" b="1" dirty="0" smtClean="0">
                <a:solidFill>
                  <a:srgbClr val="0070C0"/>
                </a:solidFill>
              </a:rPr>
              <a:t>REHBERLİK VE PSİKOLOJİK DANIŞMA HİZMETLERİ </a:t>
            </a:r>
            <a:r>
              <a:rPr lang="tr-TR" b="1" dirty="0" smtClean="0">
                <a:solidFill>
                  <a:srgbClr val="FF0000"/>
                </a:solidFill>
              </a:rPr>
              <a:t/>
            </a:r>
            <a:br>
              <a:rPr lang="tr-TR" b="1" dirty="0" smtClean="0">
                <a:solidFill>
                  <a:srgbClr val="FF0000"/>
                </a:solidFill>
              </a:rPr>
            </a:br>
            <a:r>
              <a:rPr lang="tr-TR" b="1" dirty="0">
                <a:solidFill>
                  <a:srgbClr val="FF0000"/>
                </a:solidFill>
              </a:rPr>
              <a:t/>
            </a:r>
            <a:br>
              <a:rPr lang="tr-TR" b="1" dirty="0">
                <a:solidFill>
                  <a:srgbClr val="FF0000"/>
                </a:solidFill>
              </a:rPr>
            </a:br>
            <a:r>
              <a:rPr lang="tr-TR" sz="6600" b="1" dirty="0">
                <a:effectLst/>
                <a:latin typeface="Calibri" panose="020F0502020204030204" pitchFamily="34" charset="0"/>
                <a:ea typeface="Calibri" panose="020F0502020204030204" pitchFamily="34" charset="0"/>
                <a:cs typeface="Times New Roman" panose="02020603050405020304" pitchFamily="18" charset="0"/>
              </a:rPr>
              <a:t> OKULLARIMIZDA NEDEN VE NASIL KAYNAŞTIRMA</a:t>
            </a:r>
            <a:endParaRPr lang="tr-TR" sz="6400" b="1" dirty="0">
              <a:solidFill>
                <a:srgbClr val="002060"/>
              </a:solidFill>
            </a:endParaRPr>
          </a:p>
        </p:txBody>
      </p:sp>
      <p:sp>
        <p:nvSpPr>
          <p:cNvPr id="3" name="Altbilgi Yer Tutucusu 2"/>
          <p:cNvSpPr>
            <a:spLocks noGrp="1"/>
          </p:cNvSpPr>
          <p:nvPr>
            <p:ph type="ftr" sz="quarter" idx="11"/>
          </p:nvPr>
        </p:nvSpPr>
        <p:spPr>
          <a:xfrm>
            <a:off x="0" y="6356351"/>
            <a:ext cx="12192000" cy="501649"/>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pic>
        <p:nvPicPr>
          <p:cNvPr id="5" name="Resim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09" y="170497"/>
            <a:ext cx="1517374" cy="1340251"/>
          </a:xfrm>
          <a:prstGeom prst="rect">
            <a:avLst/>
          </a:prstGeom>
          <a:noFill/>
        </p:spPr>
      </p:pic>
    </p:spTree>
    <p:extLst>
      <p:ext uri="{BB962C8B-B14F-4D97-AF65-F5344CB8AC3E}">
        <p14:creationId xmlns:p14="http://schemas.microsoft.com/office/powerpoint/2010/main" val="29063642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3600" b="1" dirty="0">
                <a:solidFill>
                  <a:srgbClr val="FF0000"/>
                </a:solidFill>
              </a:rPr>
              <a:t>KAYNAŞTIRMA YOLUYLA EĞİTİMİN YARARLARI</a:t>
            </a:r>
            <a:endParaRPr lang="tr-TR" dirty="0"/>
          </a:p>
        </p:txBody>
      </p:sp>
      <p:sp>
        <p:nvSpPr>
          <p:cNvPr id="3" name="İçerik Yer Tutucusu 2"/>
          <p:cNvSpPr>
            <a:spLocks noGrp="1"/>
          </p:cNvSpPr>
          <p:nvPr>
            <p:ph idx="1"/>
          </p:nvPr>
        </p:nvSpPr>
        <p:spPr>
          <a:xfrm>
            <a:off x="640080" y="1162403"/>
            <a:ext cx="10972800" cy="5030434"/>
          </a:xfrm>
        </p:spPr>
        <p:txBody>
          <a:bodyPr/>
          <a:lstStyle/>
          <a:p>
            <a:endParaRPr lang="tr-TR" b="1" dirty="0" smtClean="0">
              <a:solidFill>
                <a:schemeClr val="tx1">
                  <a:lumMod val="95000"/>
                  <a:lumOff val="5000"/>
                </a:schemeClr>
              </a:solidFill>
            </a:endParaRPr>
          </a:p>
          <a:p>
            <a:endParaRPr lang="tr-TR" b="1" dirty="0">
              <a:solidFill>
                <a:schemeClr val="tx1">
                  <a:lumMod val="95000"/>
                  <a:lumOff val="5000"/>
                </a:schemeClr>
              </a:solidFill>
            </a:endParaRPr>
          </a:p>
          <a:p>
            <a:pPr marL="0" indent="0">
              <a:buNone/>
            </a:pPr>
            <a:r>
              <a:rPr lang="tr-TR" b="1" dirty="0" smtClean="0">
                <a:solidFill>
                  <a:schemeClr val="tx1">
                    <a:lumMod val="95000"/>
                    <a:lumOff val="5000"/>
                  </a:schemeClr>
                </a:solidFill>
                <a:latin typeface="Arial" panose="020B0604020202020204" pitchFamily="34" charset="0"/>
                <a:cs typeface="Arial" panose="020B0604020202020204" pitchFamily="34" charset="0"/>
              </a:rPr>
              <a:t>		Yetersizliği </a:t>
            </a:r>
            <a:r>
              <a:rPr lang="tr-TR" b="1" dirty="0">
                <a:solidFill>
                  <a:schemeClr val="tx1">
                    <a:lumMod val="95000"/>
                    <a:lumOff val="5000"/>
                  </a:schemeClr>
                </a:solidFill>
                <a:latin typeface="Arial" panose="020B0604020202020204" pitchFamily="34" charset="0"/>
                <a:cs typeface="Arial" panose="020B0604020202020204" pitchFamily="34" charset="0"/>
              </a:rPr>
              <a:t>Olmayan Öğrencilere Yararları</a:t>
            </a:r>
            <a:endParaRPr lang="tr-TR" dirty="0">
              <a:solidFill>
                <a:schemeClr val="tx1">
                  <a:lumMod val="95000"/>
                  <a:lumOff val="5000"/>
                </a:schemeClr>
              </a:solidFill>
              <a:latin typeface="Arial" panose="020B0604020202020204" pitchFamily="34" charset="0"/>
              <a:cs typeface="Arial" panose="020B0604020202020204" pitchFamily="34" charset="0"/>
            </a:endParaRPr>
          </a:p>
          <a:p>
            <a:endParaRPr lang="tr-TR" b="1" dirty="0" smtClean="0">
              <a:solidFill>
                <a:schemeClr val="tx1">
                  <a:lumMod val="95000"/>
                  <a:lumOff val="5000"/>
                </a:schemeClr>
              </a:solidFill>
              <a:latin typeface="Arial" panose="020B0604020202020204" pitchFamily="34" charset="0"/>
              <a:cs typeface="Arial" panose="020B0604020202020204" pitchFamily="34" charset="0"/>
            </a:endParaRPr>
          </a:p>
          <a:p>
            <a:r>
              <a:rPr lang="tr-TR" b="1" dirty="0" smtClean="0">
                <a:solidFill>
                  <a:schemeClr val="tx1">
                    <a:lumMod val="95000"/>
                    <a:lumOff val="5000"/>
                  </a:schemeClr>
                </a:solidFill>
                <a:latin typeface="Arial" panose="020B0604020202020204" pitchFamily="34" charset="0"/>
                <a:cs typeface="Arial" panose="020B0604020202020204" pitchFamily="34" charset="0"/>
              </a:rPr>
              <a:t>-</a:t>
            </a:r>
            <a:r>
              <a:rPr lang="tr-TR" dirty="0">
                <a:solidFill>
                  <a:schemeClr val="tx1">
                    <a:lumMod val="95000"/>
                    <a:lumOff val="5000"/>
                  </a:schemeClr>
                </a:solidFill>
                <a:latin typeface="Arial" panose="020B0604020202020204" pitchFamily="34" charset="0"/>
                <a:cs typeface="Arial" panose="020B0604020202020204" pitchFamily="34" charset="0"/>
              </a:rPr>
              <a:t>Engelli insanları kabul, hoşgörü, yardımlaşma, ortak yaşam, demokratikleşme ve ahlaki anlayışları gelişir.</a:t>
            </a:r>
          </a:p>
          <a:p>
            <a:r>
              <a:rPr lang="tr-TR" dirty="0">
                <a:solidFill>
                  <a:schemeClr val="tx1">
                    <a:lumMod val="95000"/>
                    <a:lumOff val="5000"/>
                  </a:schemeClr>
                </a:solidFill>
                <a:latin typeface="Arial" panose="020B0604020202020204" pitchFamily="34" charset="0"/>
                <a:cs typeface="Arial" panose="020B0604020202020204" pitchFamily="34" charset="0"/>
              </a:rPr>
              <a:t>-Bireysel farklılıkları doğal karşılar ve saygı gösterir.</a:t>
            </a:r>
          </a:p>
          <a:p>
            <a:r>
              <a:rPr lang="tr-TR" dirty="0">
                <a:solidFill>
                  <a:schemeClr val="tx1">
                    <a:lumMod val="95000"/>
                    <a:lumOff val="5000"/>
                  </a:schemeClr>
                </a:solidFill>
                <a:latin typeface="Arial" panose="020B0604020202020204" pitchFamily="34" charset="0"/>
                <a:cs typeface="Arial" panose="020B0604020202020204" pitchFamily="34" charset="0"/>
              </a:rPr>
              <a:t>-Kendini tanıma, güçlü ve zayıf yönlerini görme, bunları kabul etme ve zayıf yönlerini giderme davranışları gelişir</a:t>
            </a:r>
          </a:p>
          <a:p>
            <a:endParaRPr lang="tr-TR" dirty="0"/>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79206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3600" b="1" dirty="0">
                <a:solidFill>
                  <a:srgbClr val="FF0000"/>
                </a:solidFill>
              </a:rPr>
              <a:t>KAYNAŞTIRMA YOLUYLA EĞİTİMİN YARARLARI</a:t>
            </a:r>
            <a:endParaRPr lang="tr-TR" dirty="0"/>
          </a:p>
        </p:txBody>
      </p:sp>
      <p:sp>
        <p:nvSpPr>
          <p:cNvPr id="3" name="İçerik Yer Tutucusu 2"/>
          <p:cNvSpPr>
            <a:spLocks noGrp="1"/>
          </p:cNvSpPr>
          <p:nvPr>
            <p:ph idx="1"/>
          </p:nvPr>
        </p:nvSpPr>
        <p:spPr>
          <a:xfrm>
            <a:off x="640080" y="1162403"/>
            <a:ext cx="10972800" cy="5030434"/>
          </a:xfrm>
        </p:spPr>
        <p:txBody>
          <a:bodyPr/>
          <a:lstStyle/>
          <a:p>
            <a:pPr marL="0" indent="0">
              <a:buNone/>
            </a:pPr>
            <a:r>
              <a:rPr lang="tr-TR" b="1" dirty="0" smtClean="0">
                <a:solidFill>
                  <a:schemeClr val="tx1">
                    <a:lumMod val="95000"/>
                    <a:lumOff val="5000"/>
                  </a:schemeClr>
                </a:solidFill>
                <a:latin typeface="Arial" panose="020B0604020202020204" pitchFamily="34" charset="0"/>
                <a:cs typeface="Arial" panose="020B0604020202020204" pitchFamily="34" charset="0"/>
              </a:rPr>
              <a:t>				Ailelere Yararları</a:t>
            </a:r>
          </a:p>
          <a:p>
            <a:pPr marL="0" indent="0">
              <a:buNone/>
            </a:pPr>
            <a:endParaRPr lang="tr-TR" dirty="0">
              <a:solidFill>
                <a:schemeClr val="tx1">
                  <a:lumMod val="95000"/>
                  <a:lumOff val="5000"/>
                </a:schemeClr>
              </a:solidFill>
              <a:latin typeface="Arial" panose="020B0604020202020204" pitchFamily="34" charset="0"/>
              <a:cs typeface="Arial" panose="020B0604020202020204" pitchFamily="34" charset="0"/>
            </a:endParaRPr>
          </a:p>
          <a:p>
            <a:pPr lvl="0"/>
            <a:r>
              <a:rPr lang="tr-TR" dirty="0">
                <a:solidFill>
                  <a:schemeClr val="tx1">
                    <a:lumMod val="95000"/>
                    <a:lumOff val="5000"/>
                  </a:schemeClr>
                </a:solidFill>
                <a:latin typeface="Arial" panose="020B0604020202020204" pitchFamily="34" charset="0"/>
                <a:cs typeface="Arial" panose="020B0604020202020204" pitchFamily="34" charset="0"/>
              </a:rPr>
              <a:t>Çocuk üzerindeki beklentileri, çocuklarının kapasiteleriyle uygunluk göstermeye başlar</a:t>
            </a:r>
          </a:p>
          <a:p>
            <a:pPr lvl="0"/>
            <a:r>
              <a:rPr lang="tr-TR" dirty="0">
                <a:solidFill>
                  <a:schemeClr val="tx1">
                    <a:lumMod val="95000"/>
                    <a:lumOff val="5000"/>
                  </a:schemeClr>
                </a:solidFill>
                <a:latin typeface="Arial" panose="020B0604020202020204" pitchFamily="34" charset="0"/>
                <a:cs typeface="Arial" panose="020B0604020202020204" pitchFamily="34" charset="0"/>
              </a:rPr>
              <a:t>Okula bakış açısı değişir ve okulla işbirliği gelişir</a:t>
            </a:r>
          </a:p>
          <a:p>
            <a:pPr lvl="0"/>
            <a:r>
              <a:rPr lang="tr-TR" dirty="0">
                <a:solidFill>
                  <a:schemeClr val="tx1">
                    <a:lumMod val="95000"/>
                    <a:lumOff val="5000"/>
                  </a:schemeClr>
                </a:solidFill>
                <a:latin typeface="Arial" panose="020B0604020202020204" pitchFamily="34" charset="0"/>
                <a:cs typeface="Arial" panose="020B0604020202020204" pitchFamily="34" charset="0"/>
              </a:rPr>
              <a:t>Çocukların ilgi ve ihtiyaçları konusunda daha sağlıklı bilgi edinirler</a:t>
            </a:r>
          </a:p>
          <a:p>
            <a:pPr lvl="0"/>
            <a:r>
              <a:rPr lang="tr-TR" dirty="0">
                <a:solidFill>
                  <a:schemeClr val="tx1">
                    <a:lumMod val="95000"/>
                    <a:lumOff val="5000"/>
                  </a:schemeClr>
                </a:solidFill>
                <a:latin typeface="Arial" panose="020B0604020202020204" pitchFamily="34" charset="0"/>
                <a:cs typeface="Arial" panose="020B0604020202020204" pitchFamily="34" charset="0"/>
              </a:rPr>
              <a:t>Çocuktaki gelişmelere bağlı olarak kaygı ve güvensizlik duygusu umuda dönüşür</a:t>
            </a:r>
          </a:p>
          <a:p>
            <a:pPr lvl="0"/>
            <a:r>
              <a:rPr lang="tr-TR" dirty="0">
                <a:solidFill>
                  <a:schemeClr val="tx1">
                    <a:lumMod val="95000"/>
                    <a:lumOff val="5000"/>
                  </a:schemeClr>
                </a:solidFill>
                <a:latin typeface="Arial" panose="020B0604020202020204" pitchFamily="34" charset="0"/>
                <a:cs typeface="Arial" panose="020B0604020202020204" pitchFamily="34" charset="0"/>
              </a:rPr>
              <a:t>Aile içi çatışmalar azalır</a:t>
            </a:r>
          </a:p>
          <a:p>
            <a:pPr lvl="0"/>
            <a:r>
              <a:rPr lang="tr-TR" dirty="0">
                <a:solidFill>
                  <a:schemeClr val="tx1">
                    <a:lumMod val="95000"/>
                    <a:lumOff val="5000"/>
                  </a:schemeClr>
                </a:solidFill>
                <a:latin typeface="Arial" panose="020B0604020202020204" pitchFamily="34" charset="0"/>
                <a:cs typeface="Arial" panose="020B0604020202020204" pitchFamily="34" charset="0"/>
              </a:rPr>
              <a:t>Çocuklarına nasıl yardım edecekleri konusunda yeni yollar öğrenirler</a:t>
            </a:r>
          </a:p>
          <a:p>
            <a:r>
              <a:rPr lang="tr-TR" dirty="0"/>
              <a:t> </a:t>
            </a:r>
          </a:p>
          <a:p>
            <a:endParaRPr lang="tr-TR" dirty="0">
              <a:solidFill>
                <a:schemeClr val="tx1">
                  <a:lumMod val="95000"/>
                  <a:lumOff val="5000"/>
                </a:schemeClr>
              </a:solidFill>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2328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3600" b="1" dirty="0">
                <a:solidFill>
                  <a:srgbClr val="FF0000"/>
                </a:solidFill>
              </a:rPr>
              <a:t>KAYNAŞTIRMA YOLUYLA EĞİTİMİN YARARLARI</a:t>
            </a:r>
            <a:endParaRPr lang="tr-TR" dirty="0"/>
          </a:p>
        </p:txBody>
      </p:sp>
      <p:sp>
        <p:nvSpPr>
          <p:cNvPr id="3" name="İçerik Yer Tutucusu 2"/>
          <p:cNvSpPr>
            <a:spLocks noGrp="1"/>
          </p:cNvSpPr>
          <p:nvPr>
            <p:ph idx="1"/>
          </p:nvPr>
        </p:nvSpPr>
        <p:spPr>
          <a:xfrm>
            <a:off x="640080" y="1162403"/>
            <a:ext cx="10972800" cy="5030434"/>
          </a:xfrm>
        </p:spPr>
        <p:txBody>
          <a:bodyPr/>
          <a:lstStyle/>
          <a:p>
            <a:endParaRPr lang="tr-TR" b="1" dirty="0" smtClean="0">
              <a:solidFill>
                <a:schemeClr val="tx1">
                  <a:lumMod val="95000"/>
                  <a:lumOff val="5000"/>
                </a:schemeClr>
              </a:solidFill>
              <a:latin typeface="Arial" panose="020B0604020202020204" pitchFamily="34" charset="0"/>
              <a:cs typeface="Arial" panose="020B0604020202020204" pitchFamily="34" charset="0"/>
            </a:endParaRPr>
          </a:p>
          <a:p>
            <a:pPr marL="0" indent="0">
              <a:buNone/>
            </a:pPr>
            <a:r>
              <a:rPr lang="tr-TR" b="1" dirty="0">
                <a:solidFill>
                  <a:schemeClr val="tx1">
                    <a:lumMod val="95000"/>
                    <a:lumOff val="5000"/>
                  </a:schemeClr>
                </a:solidFill>
                <a:latin typeface="Arial" panose="020B0604020202020204" pitchFamily="34" charset="0"/>
                <a:cs typeface="Arial" panose="020B0604020202020204" pitchFamily="34" charset="0"/>
              </a:rPr>
              <a:t>	</a:t>
            </a:r>
            <a:r>
              <a:rPr lang="tr-TR" b="1" dirty="0" smtClean="0">
                <a:solidFill>
                  <a:schemeClr val="tx1">
                    <a:lumMod val="95000"/>
                    <a:lumOff val="5000"/>
                  </a:schemeClr>
                </a:solidFill>
                <a:latin typeface="Arial" panose="020B0604020202020204" pitchFamily="34" charset="0"/>
                <a:cs typeface="Arial" panose="020B0604020202020204" pitchFamily="34" charset="0"/>
              </a:rPr>
              <a:t>		Öğretmenlere </a:t>
            </a:r>
            <a:r>
              <a:rPr lang="tr-TR" b="1" dirty="0">
                <a:solidFill>
                  <a:schemeClr val="tx1">
                    <a:lumMod val="95000"/>
                    <a:lumOff val="5000"/>
                  </a:schemeClr>
                </a:solidFill>
                <a:latin typeface="Arial" panose="020B0604020202020204" pitchFamily="34" charset="0"/>
                <a:cs typeface="Arial" panose="020B0604020202020204" pitchFamily="34" charset="0"/>
              </a:rPr>
              <a:t>Yararları</a:t>
            </a:r>
            <a:endParaRPr lang="tr-TR"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endParaRPr lang="tr-TR" dirty="0">
              <a:solidFill>
                <a:schemeClr val="tx1">
                  <a:lumMod val="95000"/>
                  <a:lumOff val="5000"/>
                </a:schemeClr>
              </a:solidFill>
              <a:latin typeface="Arial" panose="020B0604020202020204" pitchFamily="34" charset="0"/>
              <a:cs typeface="Arial" panose="020B0604020202020204" pitchFamily="34" charset="0"/>
            </a:endParaRPr>
          </a:p>
          <a:p>
            <a:r>
              <a:rPr lang="tr-TR" b="1" dirty="0">
                <a:solidFill>
                  <a:schemeClr val="tx1">
                    <a:lumMod val="95000"/>
                    <a:lumOff val="5000"/>
                  </a:schemeClr>
                </a:solidFill>
                <a:latin typeface="Arial" panose="020B0604020202020204" pitchFamily="34" charset="0"/>
                <a:cs typeface="Arial" panose="020B0604020202020204" pitchFamily="34" charset="0"/>
              </a:rPr>
              <a:t>-</a:t>
            </a:r>
            <a:r>
              <a:rPr lang="tr-TR" dirty="0">
                <a:solidFill>
                  <a:schemeClr val="tx1">
                    <a:lumMod val="95000"/>
                    <a:lumOff val="5000"/>
                  </a:schemeClr>
                </a:solidFill>
                <a:latin typeface="Arial" panose="020B0604020202020204" pitchFamily="34" charset="0"/>
                <a:cs typeface="Arial" panose="020B0604020202020204" pitchFamily="34" charset="0"/>
              </a:rPr>
              <a:t>Şartsız kabul, sabır, hoşgörü ve bireysel özelliklere saygı davranışları gelişir</a:t>
            </a:r>
            <a:r>
              <a:rPr lang="tr-TR" dirty="0" smtClean="0">
                <a:solidFill>
                  <a:schemeClr val="tx1">
                    <a:lumMod val="95000"/>
                    <a:lumOff val="5000"/>
                  </a:schemeClr>
                </a:solidFill>
                <a:latin typeface="Arial" panose="020B0604020202020204" pitchFamily="34" charset="0"/>
                <a:cs typeface="Arial" panose="020B0604020202020204" pitchFamily="34" charset="0"/>
              </a:rPr>
              <a:t>.</a:t>
            </a:r>
          </a:p>
          <a:p>
            <a:pPr marL="0" indent="0">
              <a:buNone/>
            </a:pPr>
            <a:r>
              <a:rPr lang="tr-TR" dirty="0" smtClean="0">
                <a:solidFill>
                  <a:schemeClr val="tx1">
                    <a:lumMod val="95000"/>
                    <a:lumOff val="5000"/>
                  </a:schemeClr>
                </a:solidFill>
                <a:latin typeface="Arial" panose="020B0604020202020204" pitchFamily="34" charset="0"/>
                <a:cs typeface="Arial" panose="020B0604020202020204" pitchFamily="34" charset="0"/>
              </a:rPr>
              <a:t> </a:t>
            </a:r>
            <a:endParaRPr lang="tr-TR" dirty="0">
              <a:solidFill>
                <a:schemeClr val="tx1">
                  <a:lumMod val="95000"/>
                  <a:lumOff val="5000"/>
                </a:schemeClr>
              </a:solidFill>
              <a:latin typeface="Arial" panose="020B0604020202020204" pitchFamily="34" charset="0"/>
              <a:cs typeface="Arial" panose="020B0604020202020204" pitchFamily="34" charset="0"/>
            </a:endParaRPr>
          </a:p>
          <a:p>
            <a:r>
              <a:rPr lang="tr-TR" b="1" dirty="0">
                <a:solidFill>
                  <a:schemeClr val="tx1">
                    <a:lumMod val="95000"/>
                    <a:lumOff val="5000"/>
                  </a:schemeClr>
                </a:solidFill>
                <a:latin typeface="Arial" panose="020B0604020202020204" pitchFamily="34" charset="0"/>
                <a:cs typeface="Arial" panose="020B0604020202020204" pitchFamily="34" charset="0"/>
              </a:rPr>
              <a:t>-</a:t>
            </a:r>
            <a:r>
              <a:rPr lang="tr-TR" dirty="0">
                <a:solidFill>
                  <a:schemeClr val="tx1">
                    <a:lumMod val="95000"/>
                    <a:lumOff val="5000"/>
                  </a:schemeClr>
                </a:solidFill>
                <a:latin typeface="Arial" panose="020B0604020202020204" pitchFamily="34" charset="0"/>
                <a:cs typeface="Arial" panose="020B0604020202020204" pitchFamily="34" charset="0"/>
              </a:rPr>
              <a:t>Kaynaştırma öğrencisi ile yapılan çalışmalar sayesinde öğretim becerileri gelişir ve deneyimleri artar</a:t>
            </a:r>
            <a:r>
              <a:rPr lang="tr-TR" dirty="0" smtClean="0">
                <a:solidFill>
                  <a:schemeClr val="tx1">
                    <a:lumMod val="95000"/>
                    <a:lumOff val="5000"/>
                  </a:schemeClr>
                </a:solidFill>
                <a:latin typeface="Arial" panose="020B0604020202020204" pitchFamily="34" charset="0"/>
                <a:cs typeface="Arial" panose="020B0604020202020204" pitchFamily="34" charset="0"/>
              </a:rPr>
              <a:t>.</a:t>
            </a:r>
            <a:endParaRPr lang="tr-TR"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553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1600" b="1" dirty="0">
                <a:solidFill>
                  <a:srgbClr val="FF0000"/>
                </a:solidFill>
                <a:effectLst/>
                <a:latin typeface="Century Gothic"/>
                <a:ea typeface="+mn-ea"/>
                <a:cs typeface="+mn-cs"/>
              </a:rPr>
              <a:t>ÖĞRETMENLER KAYNAŞTIRMA EĞİTİMİ ALAN ÖĞRENCİLERİN </a:t>
            </a:r>
            <a:r>
              <a:rPr lang="tr-TR" sz="1600" b="1" dirty="0" smtClean="0">
                <a:solidFill>
                  <a:srgbClr val="FF0000"/>
                </a:solidFill>
                <a:effectLst/>
                <a:latin typeface="Century Gothic"/>
                <a:ea typeface="+mn-ea"/>
                <a:cs typeface="+mn-cs"/>
              </a:rPr>
              <a:t>MESLEKİ YÖNLENDİRMELERİNE </a:t>
            </a:r>
            <a:r>
              <a:rPr lang="tr-TR" sz="1600" b="1" dirty="0">
                <a:solidFill>
                  <a:srgbClr val="FF0000"/>
                </a:solidFill>
                <a:effectLst/>
                <a:latin typeface="Century Gothic"/>
                <a:ea typeface="+mn-ea"/>
                <a:cs typeface="+mn-cs"/>
              </a:rPr>
              <a:t>NASIL KATKI SAĞLAYABİLİRLER</a:t>
            </a:r>
            <a:endParaRPr lang="tr-TR" sz="1600" dirty="0"/>
          </a:p>
        </p:txBody>
      </p:sp>
      <p:sp>
        <p:nvSpPr>
          <p:cNvPr id="3" name="İçerik Yer Tutucusu 2"/>
          <p:cNvSpPr>
            <a:spLocks noGrp="1"/>
          </p:cNvSpPr>
          <p:nvPr>
            <p:ph idx="1"/>
          </p:nvPr>
        </p:nvSpPr>
        <p:spPr>
          <a:xfrm>
            <a:off x="640080" y="1162403"/>
            <a:ext cx="10972800" cy="5030434"/>
          </a:xfrm>
        </p:spPr>
        <p:txBody>
          <a:bodyPr/>
          <a:lstStyle/>
          <a:p>
            <a:pPr marL="0" indent="0" algn="ctr">
              <a:buNone/>
            </a:pPr>
            <a:r>
              <a:rPr lang="tr-TR" b="1" dirty="0" smtClean="0">
                <a:solidFill>
                  <a:srgbClr val="FF0000"/>
                </a:solidFill>
              </a:rPr>
              <a:t>      </a:t>
            </a:r>
            <a:endParaRPr lang="tr-TR" dirty="0">
              <a:solidFill>
                <a:srgbClr val="FF0000"/>
              </a:solidFill>
            </a:endParaRPr>
          </a:p>
          <a:p>
            <a:pPr lvl="0"/>
            <a:r>
              <a:rPr lang="tr-TR" dirty="0">
                <a:solidFill>
                  <a:schemeClr val="tx1">
                    <a:lumMod val="95000"/>
                    <a:lumOff val="5000"/>
                  </a:schemeClr>
                </a:solidFill>
                <a:latin typeface="Arial" panose="020B0604020202020204" pitchFamily="34" charset="0"/>
                <a:cs typeface="Arial" panose="020B0604020202020204" pitchFamily="34" charset="0"/>
              </a:rPr>
              <a:t>Öğrencinin he yaş ve gelişim döneminde / sınıf düzeyinde performansını izleyip değerlendirebilir</a:t>
            </a:r>
          </a:p>
          <a:p>
            <a:pPr lvl="0"/>
            <a:r>
              <a:rPr lang="tr-TR" dirty="0">
                <a:solidFill>
                  <a:schemeClr val="tx1">
                    <a:lumMod val="95000"/>
                    <a:lumOff val="5000"/>
                  </a:schemeClr>
                </a:solidFill>
                <a:latin typeface="Arial" panose="020B0604020202020204" pitchFamily="34" charset="0"/>
                <a:cs typeface="Arial" panose="020B0604020202020204" pitchFamily="34" charset="0"/>
              </a:rPr>
              <a:t>Öğrenmede en etkili yol yaparak yaşayarak öğrenmedir. Bu nedenle öğrencilerin daha çok ihtiyacı olan, yaparak yaşayarak öğrenmelerine fırsat </a:t>
            </a:r>
            <a:r>
              <a:rPr lang="tr-TR" dirty="0" smtClean="0">
                <a:solidFill>
                  <a:schemeClr val="tx1">
                    <a:lumMod val="95000"/>
                    <a:lumOff val="5000"/>
                  </a:schemeClr>
                </a:solidFill>
                <a:latin typeface="Arial" panose="020B0604020202020204" pitchFamily="34" charset="0"/>
                <a:cs typeface="Arial" panose="020B0604020202020204" pitchFamily="34" charset="0"/>
              </a:rPr>
              <a:t>verilebilir.</a:t>
            </a:r>
            <a:endParaRPr lang="tr-TR" dirty="0">
              <a:solidFill>
                <a:schemeClr val="tx1">
                  <a:lumMod val="95000"/>
                  <a:lumOff val="5000"/>
                </a:schemeClr>
              </a:solidFill>
              <a:latin typeface="Arial" panose="020B0604020202020204" pitchFamily="34" charset="0"/>
              <a:cs typeface="Arial" panose="020B0604020202020204" pitchFamily="34" charset="0"/>
            </a:endParaRPr>
          </a:p>
          <a:p>
            <a:pPr lvl="0"/>
            <a:r>
              <a:rPr lang="tr-TR" dirty="0">
                <a:solidFill>
                  <a:schemeClr val="tx1">
                    <a:lumMod val="95000"/>
                    <a:lumOff val="5000"/>
                  </a:schemeClr>
                </a:solidFill>
                <a:latin typeface="Arial" panose="020B0604020202020204" pitchFamily="34" charset="0"/>
                <a:cs typeface="Arial" panose="020B0604020202020204" pitchFamily="34" charset="0"/>
              </a:rPr>
              <a:t>Öğrencinin kendini tanımasına, farklı ilgi ve yeteneklerini ortaya çıkarmasına yönelik yeni fırsatlar sunmaya çalışabilir</a:t>
            </a:r>
          </a:p>
          <a:p>
            <a:pPr lvl="0"/>
            <a:r>
              <a:rPr lang="tr-TR" dirty="0">
                <a:solidFill>
                  <a:schemeClr val="tx1">
                    <a:lumMod val="95000"/>
                    <a:lumOff val="5000"/>
                  </a:schemeClr>
                </a:solidFill>
                <a:latin typeface="Arial" panose="020B0604020202020204" pitchFamily="34" charset="0"/>
                <a:cs typeface="Arial" panose="020B0604020202020204" pitchFamily="34" charset="0"/>
              </a:rPr>
              <a:t>İlgi ve yeteneğini ölçme araçlarından yararlanarak tespit edip, daha ilgili ve yetenekli olduğu alanlara/ okul türlerine yönelmesini </a:t>
            </a:r>
            <a:r>
              <a:rPr lang="tr-TR" dirty="0" smtClean="0">
                <a:solidFill>
                  <a:schemeClr val="tx1">
                    <a:lumMod val="95000"/>
                    <a:lumOff val="5000"/>
                  </a:schemeClr>
                </a:solidFill>
                <a:latin typeface="Arial" panose="020B0604020202020204" pitchFamily="34" charset="0"/>
                <a:cs typeface="Arial" panose="020B0604020202020204" pitchFamily="34" charset="0"/>
              </a:rPr>
              <a:t>sağlayabilir.</a:t>
            </a:r>
            <a:endParaRPr lang="tr-TR" dirty="0">
              <a:solidFill>
                <a:schemeClr val="tx1">
                  <a:lumMod val="95000"/>
                  <a:lumOff val="5000"/>
                </a:schemeClr>
              </a:solidFill>
              <a:latin typeface="Arial" panose="020B0604020202020204" pitchFamily="34" charset="0"/>
              <a:cs typeface="Arial" panose="020B0604020202020204" pitchFamily="34" charset="0"/>
            </a:endParaRPr>
          </a:p>
          <a:p>
            <a:endParaRPr lang="tr-TR"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359735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1600" b="1" dirty="0">
                <a:solidFill>
                  <a:srgbClr val="FF0000"/>
                </a:solidFill>
                <a:effectLst/>
                <a:latin typeface="Century Gothic"/>
              </a:rPr>
              <a:t>ÖĞRETMENLER KAYNAŞTIRMA EĞİTİMİ ALAN ÖĞRENCİLERİN MESLEKİ YÖNLENDİRMELERİNE NASIL KATKI SAĞLAYABİLİRLER</a:t>
            </a:r>
            <a:endParaRPr lang="tr-TR" dirty="0"/>
          </a:p>
        </p:txBody>
      </p:sp>
      <p:sp>
        <p:nvSpPr>
          <p:cNvPr id="3" name="İçerik Yer Tutucusu 2"/>
          <p:cNvSpPr>
            <a:spLocks noGrp="1"/>
          </p:cNvSpPr>
          <p:nvPr>
            <p:ph idx="1"/>
          </p:nvPr>
        </p:nvSpPr>
        <p:spPr>
          <a:xfrm>
            <a:off x="640080" y="1162403"/>
            <a:ext cx="10972800" cy="5030434"/>
          </a:xfrm>
        </p:spPr>
        <p:txBody>
          <a:bodyPr/>
          <a:lstStyle/>
          <a:p>
            <a:pPr lvl="0"/>
            <a:endParaRPr lang="tr-TR" dirty="0" smtClean="0">
              <a:solidFill>
                <a:schemeClr val="tx1">
                  <a:lumMod val="95000"/>
                  <a:lumOff val="5000"/>
                </a:schemeClr>
              </a:solidFill>
              <a:latin typeface="Arial" panose="020B0604020202020204" pitchFamily="34" charset="0"/>
              <a:cs typeface="Arial" panose="020B0604020202020204" pitchFamily="34" charset="0"/>
            </a:endParaRPr>
          </a:p>
          <a:p>
            <a:pPr lvl="0"/>
            <a:r>
              <a:rPr lang="tr-TR" dirty="0" smtClean="0">
                <a:solidFill>
                  <a:schemeClr val="tx1">
                    <a:lumMod val="95000"/>
                    <a:lumOff val="5000"/>
                  </a:schemeClr>
                </a:solidFill>
                <a:latin typeface="Arial" panose="020B0604020202020204" pitchFamily="34" charset="0"/>
                <a:cs typeface="Arial" panose="020B0604020202020204" pitchFamily="34" charset="0"/>
              </a:rPr>
              <a:t>Yetersizliklerinden </a:t>
            </a:r>
            <a:r>
              <a:rPr lang="tr-TR" dirty="0">
                <a:solidFill>
                  <a:schemeClr val="tx1">
                    <a:lumMod val="95000"/>
                    <a:lumOff val="5000"/>
                  </a:schemeClr>
                </a:solidFill>
                <a:latin typeface="Arial" panose="020B0604020202020204" pitchFamily="34" charset="0"/>
                <a:cs typeface="Arial" panose="020B0604020202020204" pitchFamily="34" charset="0"/>
              </a:rPr>
              <a:t>çok bireysel yeterliliklerini ortaya çıkaracak etkinlikler düzenleyerek öğrencinin kendine güven duymasını </a:t>
            </a:r>
            <a:r>
              <a:rPr lang="tr-TR" dirty="0" smtClean="0">
                <a:solidFill>
                  <a:schemeClr val="tx1">
                    <a:lumMod val="95000"/>
                    <a:lumOff val="5000"/>
                  </a:schemeClr>
                </a:solidFill>
                <a:latin typeface="Arial" panose="020B0604020202020204" pitchFamily="34" charset="0"/>
                <a:cs typeface="Arial" panose="020B0604020202020204" pitchFamily="34" charset="0"/>
              </a:rPr>
              <a:t>sağlayabilir.</a:t>
            </a:r>
            <a:endParaRPr lang="tr-TR" dirty="0">
              <a:solidFill>
                <a:schemeClr val="tx1">
                  <a:lumMod val="95000"/>
                  <a:lumOff val="5000"/>
                </a:schemeClr>
              </a:solidFill>
              <a:latin typeface="Arial" panose="020B0604020202020204" pitchFamily="34" charset="0"/>
              <a:cs typeface="Arial" panose="020B0604020202020204" pitchFamily="34" charset="0"/>
            </a:endParaRPr>
          </a:p>
          <a:p>
            <a:pPr lvl="0"/>
            <a:r>
              <a:rPr lang="tr-TR" dirty="0">
                <a:solidFill>
                  <a:schemeClr val="tx1">
                    <a:lumMod val="95000"/>
                    <a:lumOff val="5000"/>
                  </a:schemeClr>
                </a:solidFill>
                <a:latin typeface="Arial" panose="020B0604020202020204" pitchFamily="34" charset="0"/>
                <a:cs typeface="Arial" panose="020B0604020202020204" pitchFamily="34" charset="0"/>
              </a:rPr>
              <a:t>Ailelere çocuklarının uygun üst eğitim programına/ mesleğe yönelmelerini destekleyecek çalışmalar yapmaları konusunda gerekli bilgileri </a:t>
            </a:r>
            <a:r>
              <a:rPr lang="tr-TR" dirty="0" smtClean="0">
                <a:solidFill>
                  <a:schemeClr val="tx1">
                    <a:lumMod val="95000"/>
                    <a:lumOff val="5000"/>
                  </a:schemeClr>
                </a:solidFill>
                <a:latin typeface="Arial" panose="020B0604020202020204" pitchFamily="34" charset="0"/>
                <a:cs typeface="Arial" panose="020B0604020202020204" pitchFamily="34" charset="0"/>
              </a:rPr>
              <a:t>verebilir.</a:t>
            </a:r>
            <a:endParaRPr lang="tr-TR" dirty="0">
              <a:solidFill>
                <a:schemeClr val="tx1">
                  <a:lumMod val="95000"/>
                  <a:lumOff val="5000"/>
                </a:schemeClr>
              </a:solidFill>
              <a:latin typeface="Arial" panose="020B0604020202020204" pitchFamily="34" charset="0"/>
              <a:cs typeface="Arial" panose="020B0604020202020204" pitchFamily="34" charset="0"/>
            </a:endParaRPr>
          </a:p>
          <a:p>
            <a:pPr lvl="0"/>
            <a:r>
              <a:rPr lang="tr-TR" dirty="0">
                <a:solidFill>
                  <a:schemeClr val="tx1">
                    <a:lumMod val="95000"/>
                    <a:lumOff val="5000"/>
                  </a:schemeClr>
                </a:solidFill>
                <a:latin typeface="Arial" panose="020B0604020202020204" pitchFamily="34" charset="0"/>
                <a:cs typeface="Arial" panose="020B0604020202020204" pitchFamily="34" charset="0"/>
              </a:rPr>
              <a:t>Ders konularıyla öğrencilerin seçebilecekleri meslekler arasında bağlantı kurmaya çalışarak, derslerde öğrencilere meslek seçimleri konusunda, mesleki, gelişim sürecine destek olabilir</a:t>
            </a:r>
          </a:p>
          <a:p>
            <a:pPr lvl="0"/>
            <a:r>
              <a:rPr lang="tr-TR" dirty="0">
                <a:solidFill>
                  <a:schemeClr val="tx1">
                    <a:lumMod val="95000"/>
                    <a:lumOff val="5000"/>
                  </a:schemeClr>
                </a:solidFill>
                <a:latin typeface="Arial" panose="020B0604020202020204" pitchFamily="34" charset="0"/>
                <a:cs typeface="Arial" panose="020B0604020202020204" pitchFamily="34" charset="0"/>
              </a:rPr>
              <a:t>Öğrencilerin iş hayatını tanımasına yönelik ( özellikle ilköğretimde) anne babanın iş yerine ziyaret yapılarak iş hayatı hakkında bilgi sahibi olmalarını </a:t>
            </a:r>
            <a:r>
              <a:rPr lang="tr-TR" dirty="0" smtClean="0">
                <a:solidFill>
                  <a:schemeClr val="tx1">
                    <a:lumMod val="95000"/>
                    <a:lumOff val="5000"/>
                  </a:schemeClr>
                </a:solidFill>
                <a:latin typeface="Arial" panose="020B0604020202020204" pitchFamily="34" charset="0"/>
                <a:cs typeface="Arial" panose="020B0604020202020204" pitchFamily="34" charset="0"/>
              </a:rPr>
              <a:t>sağlayabilir.</a:t>
            </a:r>
            <a:endParaRPr lang="tr-TR" dirty="0">
              <a:solidFill>
                <a:schemeClr val="tx1">
                  <a:lumMod val="95000"/>
                  <a:lumOff val="5000"/>
                </a:schemeClr>
              </a:solidFill>
              <a:latin typeface="Arial" panose="020B0604020202020204" pitchFamily="34" charset="0"/>
              <a:cs typeface="Arial" panose="020B0604020202020204" pitchFamily="34" charset="0"/>
            </a:endParaRPr>
          </a:p>
          <a:p>
            <a:endParaRPr lang="tr-TR" dirty="0"/>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228719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1600" b="1" dirty="0">
                <a:solidFill>
                  <a:srgbClr val="FF0000"/>
                </a:solidFill>
                <a:effectLst/>
                <a:latin typeface="Century Gothic"/>
              </a:rPr>
              <a:t>ÖĞRETMENLER KAYNAŞTIRMA EĞİTİMİ ALAN ÖĞRENCİLERİN MESLEKİ YÖNLENDİRMELERİNE NASIL KATKI SAĞLAYABİLİRLER</a:t>
            </a:r>
            <a:endParaRPr lang="tr-TR" dirty="0"/>
          </a:p>
        </p:txBody>
      </p:sp>
      <p:sp>
        <p:nvSpPr>
          <p:cNvPr id="3" name="İçerik Yer Tutucusu 2"/>
          <p:cNvSpPr>
            <a:spLocks noGrp="1"/>
          </p:cNvSpPr>
          <p:nvPr>
            <p:ph idx="1"/>
          </p:nvPr>
        </p:nvSpPr>
        <p:spPr>
          <a:xfrm>
            <a:off x="640080" y="1162403"/>
            <a:ext cx="10972800" cy="5030434"/>
          </a:xfrm>
        </p:spPr>
        <p:txBody>
          <a:bodyPr/>
          <a:lstStyle/>
          <a:p>
            <a:pPr lvl="0"/>
            <a:endParaRPr lang="tr-TR" dirty="0" smtClean="0">
              <a:solidFill>
                <a:schemeClr val="tx1">
                  <a:lumMod val="95000"/>
                  <a:lumOff val="5000"/>
                </a:schemeClr>
              </a:solidFill>
              <a:latin typeface="Arial" panose="020B0604020202020204" pitchFamily="34" charset="0"/>
              <a:cs typeface="Arial" panose="020B0604020202020204" pitchFamily="34" charset="0"/>
            </a:endParaRPr>
          </a:p>
          <a:p>
            <a:pPr lvl="0"/>
            <a:endParaRPr lang="tr-TR" dirty="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smtClean="0">
                <a:solidFill>
                  <a:schemeClr val="tx1">
                    <a:lumMod val="95000"/>
                    <a:lumOff val="5000"/>
                  </a:schemeClr>
                </a:solidFill>
                <a:latin typeface="Arial" panose="020B0604020202020204" pitchFamily="34" charset="0"/>
                <a:cs typeface="Arial" panose="020B0604020202020204" pitchFamily="34" charset="0"/>
              </a:rPr>
              <a:t>Üst </a:t>
            </a:r>
            <a:r>
              <a:rPr lang="tr-TR" sz="2800" dirty="0">
                <a:solidFill>
                  <a:schemeClr val="tx1">
                    <a:lumMod val="95000"/>
                    <a:lumOff val="5000"/>
                  </a:schemeClr>
                </a:solidFill>
                <a:latin typeface="Arial" panose="020B0604020202020204" pitchFamily="34" charset="0"/>
                <a:cs typeface="Arial" panose="020B0604020202020204" pitchFamily="34" charset="0"/>
              </a:rPr>
              <a:t>eğitim programı / alan/ dal ya da meslek seçiminde göz önünde bulundurulması gereken ilkeler hakkında hem öğrenci hem aileyi </a:t>
            </a:r>
            <a:r>
              <a:rPr lang="tr-TR" sz="2800" dirty="0" smtClean="0">
                <a:solidFill>
                  <a:schemeClr val="tx1">
                    <a:lumMod val="95000"/>
                    <a:lumOff val="5000"/>
                  </a:schemeClr>
                </a:solidFill>
                <a:latin typeface="Arial" panose="020B0604020202020204" pitchFamily="34" charset="0"/>
                <a:cs typeface="Arial" panose="020B0604020202020204" pitchFamily="34" charset="0"/>
              </a:rPr>
              <a:t>bilgilendirebilir.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Öğrencinin neleri yapmaktan mutlu olduğunu, nelere yetenekli olduğunu gözlemleyip çocuğu ve veliyi bu konuda </a:t>
            </a:r>
            <a:r>
              <a:rPr lang="tr-TR" sz="2800" dirty="0" smtClean="0">
                <a:solidFill>
                  <a:schemeClr val="tx1">
                    <a:lumMod val="95000"/>
                    <a:lumOff val="5000"/>
                  </a:schemeClr>
                </a:solidFill>
                <a:latin typeface="Arial" panose="020B0604020202020204" pitchFamily="34" charset="0"/>
                <a:cs typeface="Arial" panose="020B0604020202020204" pitchFamily="34" charset="0"/>
              </a:rPr>
              <a:t>bilinçlendirebilir.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Velilerin çocuklarıyla ilgili gerçekçi hedefler koymasına yardımcı olarak, çocuklarla ilgili yapıcı geri bildirimlerde </a:t>
            </a:r>
            <a:r>
              <a:rPr lang="tr-TR" sz="2800" dirty="0" smtClean="0">
                <a:solidFill>
                  <a:schemeClr val="tx1">
                    <a:lumMod val="95000"/>
                    <a:lumOff val="5000"/>
                  </a:schemeClr>
                </a:solidFill>
                <a:latin typeface="Arial" panose="020B0604020202020204" pitchFamily="34" charset="0"/>
                <a:cs typeface="Arial" panose="020B0604020202020204" pitchFamily="34" charset="0"/>
              </a:rPr>
              <a:t>bulunabilir.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endParaRPr lang="tr-TR" sz="2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249742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1600" b="1" dirty="0">
                <a:solidFill>
                  <a:srgbClr val="FF0000"/>
                </a:solidFill>
                <a:effectLst/>
                <a:latin typeface="Century Gothic"/>
              </a:rPr>
              <a:t>ÖĞRETMENLER KAYNAŞTIRMA EĞİTİMİ ALAN ÖĞRENCİLERİN MESLEKİ YÖNLENDİRMELERİNE NASIL KATKI SAĞLAYABİLİRLER</a:t>
            </a:r>
            <a:endParaRPr lang="tr-TR" dirty="0"/>
          </a:p>
        </p:txBody>
      </p:sp>
      <p:sp>
        <p:nvSpPr>
          <p:cNvPr id="3" name="İçerik Yer Tutucusu 2"/>
          <p:cNvSpPr>
            <a:spLocks noGrp="1"/>
          </p:cNvSpPr>
          <p:nvPr>
            <p:ph idx="1"/>
          </p:nvPr>
        </p:nvSpPr>
        <p:spPr>
          <a:xfrm>
            <a:off x="640080" y="1162403"/>
            <a:ext cx="10972800" cy="5030434"/>
          </a:xfrm>
        </p:spPr>
        <p:txBody>
          <a:bodyPr/>
          <a:lstStyle/>
          <a:p>
            <a:r>
              <a:rPr lang="tr-TR" sz="2800" dirty="0">
                <a:solidFill>
                  <a:schemeClr val="tx1">
                    <a:lumMod val="95000"/>
                    <a:lumOff val="5000"/>
                  </a:schemeClr>
                </a:solidFill>
                <a:latin typeface="Arial" panose="020B0604020202020204" pitchFamily="34" charset="0"/>
                <a:cs typeface="Arial" panose="020B0604020202020204" pitchFamily="34" charset="0"/>
              </a:rPr>
              <a:t>Öğrenci ve velilere ortaöğretimde seçenekleri alanla ilgili, açıklamalar yaparak, seçilecek alanın bireyi zor durumda bırakmayacak alanlar olması gerektiği ve kendi sağlığını koruma, iş güvenliği, meslek hastalıkları gibi konuların öneminden </a:t>
            </a:r>
            <a:r>
              <a:rPr lang="tr-TR" sz="2800" dirty="0" smtClean="0">
                <a:solidFill>
                  <a:schemeClr val="tx1">
                    <a:lumMod val="95000"/>
                    <a:lumOff val="5000"/>
                  </a:schemeClr>
                </a:solidFill>
                <a:latin typeface="Arial" panose="020B0604020202020204" pitchFamily="34" charset="0"/>
                <a:cs typeface="Arial" panose="020B0604020202020204" pitchFamily="34" charset="0"/>
              </a:rPr>
              <a:t>bahsedebilir.</a:t>
            </a:r>
          </a:p>
          <a:p>
            <a:pPr lvl="0"/>
            <a:r>
              <a:rPr lang="tr-TR" sz="2800" dirty="0" smtClean="0">
                <a:solidFill>
                  <a:schemeClr val="tx1">
                    <a:lumMod val="95000"/>
                    <a:lumOff val="5000"/>
                  </a:schemeClr>
                </a:solidFill>
                <a:latin typeface="Arial" panose="020B0604020202020204" pitchFamily="34" charset="0"/>
                <a:cs typeface="Arial" panose="020B0604020202020204" pitchFamily="34" charset="0"/>
              </a:rPr>
              <a:t>Öğrencilerin </a:t>
            </a:r>
            <a:r>
              <a:rPr lang="tr-TR" sz="2800" dirty="0">
                <a:solidFill>
                  <a:schemeClr val="tx1">
                    <a:lumMod val="95000"/>
                    <a:lumOff val="5000"/>
                  </a:schemeClr>
                </a:solidFill>
                <a:latin typeface="Arial" panose="020B0604020202020204" pitchFamily="34" charset="0"/>
                <a:cs typeface="Arial" panose="020B0604020202020204" pitchFamily="34" charset="0"/>
              </a:rPr>
              <a:t>sosyal etkinliklere katılımını güçlendirecek sosyal becerilerin gelişmesine ve mesleki gelişim sürecinde kendini tanımasına katkıda </a:t>
            </a:r>
            <a:r>
              <a:rPr lang="tr-TR" sz="2800" dirty="0" smtClean="0">
                <a:solidFill>
                  <a:schemeClr val="tx1">
                    <a:lumMod val="95000"/>
                    <a:lumOff val="5000"/>
                  </a:schemeClr>
                </a:solidFill>
                <a:latin typeface="Arial" panose="020B0604020202020204" pitchFamily="34" charset="0"/>
                <a:cs typeface="Arial" panose="020B0604020202020204" pitchFamily="34" charset="0"/>
              </a:rPr>
              <a:t>bulunabilir.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Okulun PDR servisiyle rehberlik hizmetleri boyutunda iş birliği içinde çalışabilir okul rehber öğretmen yoksa en yakın rehberlik ve araştırma merkezinden yardım </a:t>
            </a:r>
            <a:r>
              <a:rPr lang="tr-TR" sz="2800" dirty="0" smtClean="0">
                <a:solidFill>
                  <a:schemeClr val="tx1">
                    <a:lumMod val="95000"/>
                    <a:lumOff val="5000"/>
                  </a:schemeClr>
                </a:solidFill>
                <a:latin typeface="Arial" panose="020B0604020202020204" pitchFamily="34" charset="0"/>
                <a:cs typeface="Arial" panose="020B0604020202020204" pitchFamily="34" charset="0"/>
              </a:rPr>
              <a:t>alabilir.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endParaRPr lang="tr-TR" dirty="0">
              <a:solidFill>
                <a:schemeClr val="tx1">
                  <a:lumMod val="95000"/>
                  <a:lumOff val="5000"/>
                </a:schemeClr>
              </a:solidFill>
            </a:endParaRPr>
          </a:p>
          <a:p>
            <a:endParaRPr lang="tr-TR" dirty="0"/>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4534180"/>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pPr lvl="0">
              <a:lnSpc>
                <a:spcPct val="100000"/>
              </a:lnSpc>
              <a:spcBef>
                <a:spcPct val="20000"/>
              </a:spcBef>
            </a:pPr>
            <a:r>
              <a:rPr lang="tr-TR" sz="2400" b="1" dirty="0">
                <a:solidFill>
                  <a:srgbClr val="FF0000"/>
                </a:solidFill>
                <a:effectLst/>
                <a:latin typeface="Century Gothic"/>
                <a:ea typeface="+mn-ea"/>
                <a:cs typeface="+mn-cs"/>
              </a:rPr>
              <a:t>KAYNAŞTIRMA EĞİTİMİNDE GÖREV VE SORUMLULUKLARIMIZ NELERDİR</a:t>
            </a:r>
            <a:r>
              <a:rPr lang="tr-TR" sz="2400" b="1" dirty="0" smtClean="0">
                <a:solidFill>
                  <a:srgbClr val="FF0000"/>
                </a:solidFill>
                <a:effectLst/>
                <a:latin typeface="Century Gothic"/>
                <a:ea typeface="+mn-ea"/>
                <a:cs typeface="+mn-cs"/>
              </a:rPr>
              <a:t>?</a:t>
            </a:r>
            <a:endParaRPr lang="tr-TR" dirty="0"/>
          </a:p>
        </p:txBody>
      </p:sp>
      <p:sp>
        <p:nvSpPr>
          <p:cNvPr id="3" name="İçerik Yer Tutucusu 2"/>
          <p:cNvSpPr>
            <a:spLocks noGrp="1"/>
          </p:cNvSpPr>
          <p:nvPr>
            <p:ph idx="1"/>
          </p:nvPr>
        </p:nvSpPr>
        <p:spPr>
          <a:xfrm>
            <a:off x="640080" y="1162403"/>
            <a:ext cx="10972800" cy="5030434"/>
          </a:xfrm>
        </p:spPr>
        <p:txBody>
          <a:bodyPr/>
          <a:lstStyle/>
          <a:p>
            <a:pPr marL="0" indent="0">
              <a:buNone/>
            </a:pPr>
            <a:r>
              <a:rPr lang="tr-TR" b="1" dirty="0" smtClean="0">
                <a:solidFill>
                  <a:schemeClr val="tx1"/>
                </a:solidFill>
              </a:rPr>
              <a:t>				Okul Yönetimi</a:t>
            </a:r>
          </a:p>
          <a:p>
            <a:pPr marL="0" indent="0">
              <a:buNone/>
            </a:pPr>
            <a:endParaRPr lang="tr-TR" dirty="0">
              <a:solidFill>
                <a:schemeClr val="tx1"/>
              </a:solidFill>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Kaynaştırma eğitiminin en iyi şekilde uygulanması ve kaynaştırma eğitiminde rol alan diğer öğrencilerin, üzerine düşeni kolaylıkla yapabilmesi için, okul yönetiminin kaynaştırma eğitimine, gereğine ve önemine inanmaması gerekmektedir</a:t>
            </a:r>
          </a:p>
          <a:p>
            <a:pPr lvl="0"/>
            <a:r>
              <a:rPr lang="tr-TR" sz="2800" dirty="0">
                <a:solidFill>
                  <a:schemeClr val="tx1">
                    <a:lumMod val="95000"/>
                    <a:lumOff val="5000"/>
                  </a:schemeClr>
                </a:solidFill>
                <a:latin typeface="Arial" panose="020B0604020202020204" pitchFamily="34" charset="0"/>
                <a:cs typeface="Arial" panose="020B0604020202020204" pitchFamily="34" charset="0"/>
              </a:rPr>
              <a:t>Kaynaştırma uygulamaları yapılan okul ve kurumlardaki personel, diğer öğrenciler ve onların aileleri, özel eğitime ihtiyacı olan öğrencilerin özellikleri hakkında okul idaresince yapılan planlama doğrultusunda oluşturulan BEP geliştirme birimindeki ilgili kişilerce bilgilendirilir</a:t>
            </a:r>
            <a:r>
              <a:rPr lang="tr-TR" sz="2800" dirty="0" smtClean="0">
                <a:solidFill>
                  <a:schemeClr val="tx1">
                    <a:lumMod val="95000"/>
                    <a:lumOff val="5000"/>
                  </a:schemeClr>
                </a:solidFill>
                <a:latin typeface="Arial" panose="020B0604020202020204" pitchFamily="34" charset="0"/>
                <a:cs typeface="Arial" panose="020B0604020202020204" pitchFamily="34" charset="0"/>
              </a:rPr>
              <a:t>.</a:t>
            </a:r>
            <a:endParaRPr lang="tr-TR" sz="2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5"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148190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2400" b="1" dirty="0">
                <a:solidFill>
                  <a:prstClr val="black"/>
                </a:solidFill>
                <a:effectLst/>
                <a:latin typeface="Century Gothic"/>
                <a:ea typeface="+mn-ea"/>
                <a:cs typeface="+mn-cs"/>
              </a:rPr>
              <a:t>Okul Yönetimi</a:t>
            </a:r>
            <a:endParaRPr lang="tr-TR" dirty="0"/>
          </a:p>
        </p:txBody>
      </p:sp>
      <p:sp>
        <p:nvSpPr>
          <p:cNvPr id="3" name="İçerik Yer Tutucusu 2"/>
          <p:cNvSpPr>
            <a:spLocks noGrp="1"/>
          </p:cNvSpPr>
          <p:nvPr>
            <p:ph idx="1"/>
          </p:nvPr>
        </p:nvSpPr>
        <p:spPr>
          <a:xfrm>
            <a:off x="640080" y="1162403"/>
            <a:ext cx="10972800" cy="5030434"/>
          </a:xfrm>
        </p:spPr>
        <p:txBody>
          <a:bodyPr>
            <a:normAutofit/>
          </a:bodyPr>
          <a:lstStyle/>
          <a:p>
            <a:pPr lvl="0"/>
            <a:r>
              <a:rPr lang="tr-TR" sz="2800" dirty="0">
                <a:solidFill>
                  <a:schemeClr val="tx1">
                    <a:lumMod val="95000"/>
                    <a:lumOff val="5000"/>
                  </a:schemeClr>
                </a:solidFill>
                <a:latin typeface="Arial" panose="020B0604020202020204" pitchFamily="34" charset="0"/>
                <a:cs typeface="Arial" panose="020B0604020202020204" pitchFamily="34" charset="0"/>
              </a:rPr>
              <a:t>Okul ve kurumlarda, kaynaştırma yoluyla eğitim alacak öğrencilerin bir sınıfa en fazla iki öğrenci olacak şekilde eşit olarak dağılımını </a:t>
            </a:r>
            <a:r>
              <a:rPr lang="tr-TR" sz="2800" dirty="0" smtClean="0">
                <a:solidFill>
                  <a:schemeClr val="tx1">
                    <a:lumMod val="95000"/>
                    <a:lumOff val="5000"/>
                  </a:schemeClr>
                </a:solidFill>
                <a:latin typeface="Arial" panose="020B0604020202020204" pitchFamily="34" charset="0"/>
                <a:cs typeface="Arial" panose="020B0604020202020204" pitchFamily="34" charset="0"/>
              </a:rPr>
              <a:t>sağlar.</a:t>
            </a:r>
          </a:p>
          <a:p>
            <a:r>
              <a:rPr lang="tr-TR" sz="2800" dirty="0" smtClean="0">
                <a:solidFill>
                  <a:schemeClr val="tx1">
                    <a:lumMod val="95000"/>
                    <a:lumOff val="5000"/>
                  </a:schemeClr>
                </a:solidFill>
                <a:latin typeface="Arial" panose="020B0604020202020204" pitchFamily="34" charset="0"/>
                <a:cs typeface="Arial" panose="020B0604020202020204" pitchFamily="34" charset="0"/>
              </a:rPr>
              <a:t>Okul </a:t>
            </a:r>
            <a:r>
              <a:rPr lang="tr-TR" sz="2800" dirty="0">
                <a:solidFill>
                  <a:schemeClr val="tx1">
                    <a:lumMod val="95000"/>
                    <a:lumOff val="5000"/>
                  </a:schemeClr>
                </a:solidFill>
                <a:latin typeface="Arial" panose="020B0604020202020204" pitchFamily="34" charset="0"/>
                <a:cs typeface="Arial" panose="020B0604020202020204" pitchFamily="34" charset="0"/>
              </a:rPr>
              <a:t>öncesi eğitim kurumlarında bir sınıfta 10 öğrenciye kadar 2 kaynaştırma eğitimi öğrencisi, 20 öğrenciye kadar ise 1 kaynaştırma öğrencisi olacak şekilde sınıf mevcudu düzenlenir</a:t>
            </a:r>
            <a:r>
              <a:rPr lang="tr-TR" sz="2800" dirty="0" smtClean="0">
                <a:solidFill>
                  <a:schemeClr val="tx1">
                    <a:lumMod val="95000"/>
                    <a:lumOff val="5000"/>
                  </a:schemeClr>
                </a:solidFill>
                <a:latin typeface="Arial" panose="020B0604020202020204" pitchFamily="34" charset="0"/>
                <a:cs typeface="Arial" panose="020B0604020202020204" pitchFamily="34" charset="0"/>
              </a:rPr>
              <a:t>.</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r>
              <a:rPr lang="tr-TR" sz="2800" dirty="0">
                <a:solidFill>
                  <a:schemeClr val="tx1">
                    <a:lumMod val="95000"/>
                    <a:lumOff val="5000"/>
                  </a:schemeClr>
                </a:solidFill>
                <a:latin typeface="Arial" panose="020B0604020202020204" pitchFamily="34" charset="0"/>
                <a:cs typeface="Arial" panose="020B0604020202020204" pitchFamily="34" charset="0"/>
              </a:rPr>
              <a:t>‘’Diğer kademelerdeki eğitim kurumlarında ise sınıf mevcutları; özel eğitime ihtiyacı olan iki öğrencinin bulunduğu sınıflarda 25, bir öğrencinin bulunduğu sınıflarda 35 öğrenciyi geçmeyecek şekilde </a:t>
            </a:r>
            <a:r>
              <a:rPr lang="tr-TR" sz="2800" dirty="0" smtClean="0">
                <a:solidFill>
                  <a:schemeClr val="tx1">
                    <a:lumMod val="95000"/>
                    <a:lumOff val="5000"/>
                  </a:schemeClr>
                </a:solidFill>
                <a:latin typeface="Arial" panose="020B0604020202020204" pitchFamily="34" charset="0"/>
                <a:cs typeface="Arial" panose="020B0604020202020204" pitchFamily="34" charset="0"/>
              </a:rPr>
              <a:t>düzenlenir.’’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endParaRPr lang="tr-TR" dirty="0">
              <a:solidFill>
                <a:schemeClr val="tx1">
                  <a:lumMod val="95000"/>
                  <a:lumOff val="5000"/>
                </a:schemeClr>
              </a:solidFill>
            </a:endParaRPr>
          </a:p>
          <a:p>
            <a:endParaRPr lang="tr-TR" dirty="0"/>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Oval 6"/>
          <p:cNvSpPr/>
          <p:nvPr/>
        </p:nvSpPr>
        <p:spPr>
          <a:xfrm>
            <a:off x="3143794" y="13867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0471434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2400" b="1" dirty="0">
                <a:solidFill>
                  <a:prstClr val="black"/>
                </a:solidFill>
                <a:effectLst/>
                <a:latin typeface="Century Gothic"/>
                <a:ea typeface="+mn-ea"/>
                <a:cs typeface="+mn-cs"/>
              </a:rPr>
              <a:t>Okul Yönetimi</a:t>
            </a:r>
            <a:endParaRPr lang="tr-TR" dirty="0"/>
          </a:p>
        </p:txBody>
      </p:sp>
      <p:sp>
        <p:nvSpPr>
          <p:cNvPr id="3" name="İçerik Yer Tutucusu 2"/>
          <p:cNvSpPr>
            <a:spLocks noGrp="1"/>
          </p:cNvSpPr>
          <p:nvPr>
            <p:ph idx="1"/>
          </p:nvPr>
        </p:nvSpPr>
        <p:spPr>
          <a:xfrm>
            <a:off x="640080" y="1162403"/>
            <a:ext cx="10972800" cy="5030434"/>
          </a:xfrm>
        </p:spPr>
        <p:txBody>
          <a:bodyPr/>
          <a:lstStyle/>
          <a:p>
            <a:pPr marL="0" lvl="0" indent="0">
              <a:buNone/>
            </a:pPr>
            <a:endParaRPr lang="tr-TR" dirty="0">
              <a:solidFill>
                <a:schemeClr val="tx1">
                  <a:lumMod val="95000"/>
                  <a:lumOff val="5000"/>
                </a:schemeClr>
              </a:solidFill>
            </a:endParaRPr>
          </a:p>
          <a:p>
            <a:pPr lvl="0"/>
            <a:r>
              <a:rPr lang="tr-TR" sz="2800" dirty="0" smtClean="0">
                <a:solidFill>
                  <a:schemeClr val="tx1">
                    <a:lumMod val="95000"/>
                    <a:lumOff val="5000"/>
                  </a:schemeClr>
                </a:solidFill>
                <a:latin typeface="Arial" panose="020B0604020202020204" pitchFamily="34" charset="0"/>
                <a:cs typeface="Arial" panose="020B0604020202020204" pitchFamily="34" charset="0"/>
              </a:rPr>
              <a:t>Kaynaştırma </a:t>
            </a:r>
            <a:r>
              <a:rPr lang="tr-TR" sz="2800" dirty="0">
                <a:solidFill>
                  <a:schemeClr val="tx1">
                    <a:lumMod val="95000"/>
                    <a:lumOff val="5000"/>
                  </a:schemeClr>
                </a:solidFill>
                <a:latin typeface="Arial" panose="020B0604020202020204" pitchFamily="34" charset="0"/>
                <a:cs typeface="Arial" panose="020B0604020202020204" pitchFamily="34" charset="0"/>
              </a:rPr>
              <a:t>uygulamalarına başlamadan önce personel ve engelli çocuğun akranları ile ön hazırlık yapılmalı, hizmet içi eğitimlerle tüm personelin rollerine hazırlanması </a:t>
            </a:r>
            <a:r>
              <a:rPr lang="tr-TR" sz="2800" dirty="0" smtClean="0">
                <a:solidFill>
                  <a:schemeClr val="tx1">
                    <a:lumMod val="95000"/>
                    <a:lumOff val="5000"/>
                  </a:schemeClr>
                </a:solidFill>
                <a:latin typeface="Arial" panose="020B0604020202020204" pitchFamily="34" charset="0"/>
                <a:cs typeface="Arial" panose="020B0604020202020204" pitchFamily="34" charset="0"/>
              </a:rPr>
              <a:t>sağlanmalıdır.</a:t>
            </a:r>
          </a:p>
          <a:p>
            <a:pPr marL="0" lvl="0" indent="0">
              <a:buNone/>
            </a:pP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Bazı sınıf öğretmenlerinin, engelli çocukların sınıftaki diğer öğrencilerin başarılarını düşürdüğü gibi önyargıya sahip olmasından dolayı okul ortamındaki bu olumsuz düşünceyi ortadan kaldırmak için kaynaştırma uygulamaları ile ilgili olumlu bir okul kültürü </a:t>
            </a:r>
            <a:r>
              <a:rPr lang="tr-TR" sz="2800" dirty="0" smtClean="0">
                <a:solidFill>
                  <a:schemeClr val="tx1">
                    <a:lumMod val="95000"/>
                    <a:lumOff val="5000"/>
                  </a:schemeClr>
                </a:solidFill>
                <a:latin typeface="Arial" panose="020B0604020202020204" pitchFamily="34" charset="0"/>
                <a:cs typeface="Arial" panose="020B0604020202020204" pitchFamily="34" charset="0"/>
              </a:rPr>
              <a:t>oluşturulmalıdır.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endParaRPr lang="tr-TR" sz="2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860474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endParaRPr lang="tr-TR" dirty="0"/>
          </a:p>
        </p:txBody>
      </p:sp>
      <p:sp>
        <p:nvSpPr>
          <p:cNvPr id="3" name="İçerik Yer Tutucusu 2"/>
          <p:cNvSpPr>
            <a:spLocks noGrp="1"/>
          </p:cNvSpPr>
          <p:nvPr>
            <p:ph idx="1"/>
          </p:nvPr>
        </p:nvSpPr>
        <p:spPr>
          <a:xfrm>
            <a:off x="640080" y="1162403"/>
            <a:ext cx="10972800" cy="5030434"/>
          </a:xfrm>
        </p:spPr>
        <p:txBody>
          <a:bodyPr/>
          <a:lstStyle/>
          <a:p>
            <a:pPr lvl="0"/>
            <a:r>
              <a:rPr lang="tr-TR" sz="2800" dirty="0">
                <a:solidFill>
                  <a:schemeClr val="tx1">
                    <a:lumMod val="95000"/>
                    <a:lumOff val="5000"/>
                  </a:schemeClr>
                </a:solidFill>
                <a:latin typeface="Arial Black" panose="020B0A04020102020204" pitchFamily="34" charset="0"/>
              </a:rPr>
              <a:t>Özel eğitim gereksinimi olan öğrencilere sunulan tüm özel eğitim hizmetlerinin temelinde, öğrencinin engelinin toplumsal hayatta dezavantaja dönüşmesini önleme çabası yatmaktadır.</a:t>
            </a:r>
          </a:p>
          <a:p>
            <a:pPr lvl="0"/>
            <a:endParaRPr lang="tr-TR" sz="2800" dirty="0" smtClean="0">
              <a:solidFill>
                <a:schemeClr val="tx1">
                  <a:lumMod val="95000"/>
                  <a:lumOff val="5000"/>
                </a:schemeClr>
              </a:solidFill>
              <a:latin typeface="Arial Black" panose="020B0A04020102020204" pitchFamily="34" charset="0"/>
            </a:endParaRPr>
          </a:p>
          <a:p>
            <a:pPr lvl="0"/>
            <a:r>
              <a:rPr lang="tr-TR" sz="2800" dirty="0" smtClean="0">
                <a:solidFill>
                  <a:schemeClr val="tx1">
                    <a:lumMod val="95000"/>
                    <a:lumOff val="5000"/>
                  </a:schemeClr>
                </a:solidFill>
                <a:latin typeface="Arial Black" panose="020B0A04020102020204" pitchFamily="34" charset="0"/>
              </a:rPr>
              <a:t>Kaynaştırma </a:t>
            </a:r>
            <a:r>
              <a:rPr lang="tr-TR" sz="2800" dirty="0">
                <a:solidFill>
                  <a:schemeClr val="tx1">
                    <a:lumMod val="95000"/>
                    <a:lumOff val="5000"/>
                  </a:schemeClr>
                </a:solidFill>
                <a:latin typeface="Arial Black" panose="020B0A04020102020204" pitchFamily="34" charset="0"/>
              </a:rPr>
              <a:t>eğitimiyle öğrencinin işlevde bulunma düzeyi arttırılarak, birlikte yaşadığı çevreye uyum sağlaması, çevrenin beklentilerine uygun davranış biçimleri geliştirmeleri sağlanmaktadır</a:t>
            </a:r>
            <a:r>
              <a:rPr lang="tr-TR" sz="2800" dirty="0">
                <a:solidFill>
                  <a:schemeClr val="tx1">
                    <a:lumMod val="95000"/>
                    <a:lumOff val="5000"/>
                  </a:schemeClr>
                </a:solidFill>
              </a:rPr>
              <a:t>.</a:t>
            </a:r>
          </a:p>
          <a:p>
            <a:endParaRPr lang="tr-TR" dirty="0"/>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3387152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2400" b="1" dirty="0">
                <a:solidFill>
                  <a:prstClr val="black"/>
                </a:solidFill>
                <a:effectLst/>
                <a:latin typeface="Century Gothic"/>
                <a:ea typeface="+mn-ea"/>
                <a:cs typeface="+mn-cs"/>
              </a:rPr>
              <a:t>Okul Yönetimi</a:t>
            </a:r>
            <a:endParaRPr lang="tr-TR" dirty="0"/>
          </a:p>
        </p:txBody>
      </p:sp>
      <p:sp>
        <p:nvSpPr>
          <p:cNvPr id="3" name="İçerik Yer Tutucusu 2"/>
          <p:cNvSpPr>
            <a:spLocks noGrp="1"/>
          </p:cNvSpPr>
          <p:nvPr>
            <p:ph idx="1"/>
          </p:nvPr>
        </p:nvSpPr>
        <p:spPr>
          <a:xfrm>
            <a:off x="640080" y="1162403"/>
            <a:ext cx="10972800" cy="5030434"/>
          </a:xfrm>
        </p:spPr>
        <p:txBody>
          <a:bodyPr/>
          <a:lstStyle/>
          <a:p>
            <a:pPr marL="0" lvl="0" indent="0">
              <a:buNone/>
            </a:pPr>
            <a:endParaRPr lang="tr-TR" dirty="0">
              <a:solidFill>
                <a:schemeClr val="tx1">
                  <a:lumMod val="95000"/>
                  <a:lumOff val="5000"/>
                </a:schemeClr>
              </a:solidFill>
            </a:endParaRPr>
          </a:p>
          <a:p>
            <a:pPr lvl="0"/>
            <a:r>
              <a:rPr lang="tr-TR" sz="2800" dirty="0" smtClean="0">
                <a:solidFill>
                  <a:schemeClr val="tx1">
                    <a:lumMod val="95000"/>
                    <a:lumOff val="5000"/>
                  </a:schemeClr>
                </a:solidFill>
                <a:latin typeface="Arial" panose="020B0604020202020204" pitchFamily="34" charset="0"/>
                <a:cs typeface="Arial" panose="020B0604020202020204" pitchFamily="34" charset="0"/>
              </a:rPr>
              <a:t>Sınıf</a:t>
            </a:r>
            <a:r>
              <a:rPr lang="tr-TR" sz="2800" dirty="0">
                <a:solidFill>
                  <a:schemeClr val="tx1">
                    <a:lumMod val="95000"/>
                    <a:lumOff val="5000"/>
                  </a:schemeClr>
                </a:solidFill>
                <a:latin typeface="Arial" panose="020B0604020202020204" pitchFamily="34" charset="0"/>
                <a:cs typeface="Arial" panose="020B0604020202020204" pitchFamily="34" charset="0"/>
              </a:rPr>
              <a:t>, plan ve müfredatta kaynaştırma programının ihtiyaçlarını karşılayacak şekilde değişiklikler yapılmalı, engelli öğrenciler için uygun eğitsel metot, materyal ve destek hizmetleri </a:t>
            </a:r>
            <a:r>
              <a:rPr lang="tr-TR" sz="2800" dirty="0" smtClean="0">
                <a:solidFill>
                  <a:schemeClr val="tx1">
                    <a:lumMod val="95000"/>
                    <a:lumOff val="5000"/>
                  </a:schemeClr>
                </a:solidFill>
                <a:latin typeface="Arial" panose="020B0604020202020204" pitchFamily="34" charset="0"/>
                <a:cs typeface="Arial" panose="020B0604020202020204" pitchFamily="34" charset="0"/>
              </a:rPr>
              <a:t>sağlanmalıdır.</a:t>
            </a:r>
          </a:p>
          <a:p>
            <a:pPr marL="0" lvl="0" indent="0">
              <a:buNone/>
            </a:pP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Sınıf öğretmenleri, özel eğitim öğretmenleri varsa gezici özel eğitim öğretmenleri, yöneticiler ve anne-babalar engelli çocuğun eğitim uygulamalarının ve planının bir parçası olmalı, aralarında iyi bir iletişim sistemi geliştirilmeli, gerekli yönetim desteği, personel ve mali kaynakları </a:t>
            </a:r>
            <a:r>
              <a:rPr lang="tr-TR" sz="2800" dirty="0" smtClean="0">
                <a:solidFill>
                  <a:schemeClr val="tx1">
                    <a:lumMod val="95000"/>
                    <a:lumOff val="5000"/>
                  </a:schemeClr>
                </a:solidFill>
                <a:latin typeface="Arial" panose="020B0604020202020204" pitchFamily="34" charset="0"/>
                <a:cs typeface="Arial" panose="020B0604020202020204" pitchFamily="34" charset="0"/>
              </a:rPr>
              <a:t>sağlamalıdır.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endParaRPr lang="tr-TR" dirty="0">
              <a:latin typeface="Arial" panose="020B0604020202020204" pitchFamily="34" charset="0"/>
              <a:cs typeface="Arial" panose="020B0604020202020204" pitchFamily="34" charset="0"/>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755006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pPr marL="342900" lvl="0" indent="-342900">
              <a:lnSpc>
                <a:spcPct val="100000"/>
              </a:lnSpc>
              <a:spcBef>
                <a:spcPct val="20000"/>
              </a:spcBef>
            </a:pPr>
            <a:r>
              <a:rPr lang="tr-TR" sz="2400" b="1" dirty="0" smtClean="0">
                <a:solidFill>
                  <a:schemeClr val="tx1"/>
                </a:solidFill>
                <a:effectLst/>
                <a:latin typeface="Century Gothic"/>
                <a:ea typeface="+mn-ea"/>
                <a:cs typeface="+mn-cs"/>
              </a:rPr>
              <a:t>Öğretmenler</a:t>
            </a:r>
            <a:endParaRPr lang="tr-TR" dirty="0">
              <a:solidFill>
                <a:schemeClr val="tx1"/>
              </a:solidFill>
            </a:endParaRPr>
          </a:p>
        </p:txBody>
      </p:sp>
      <p:sp>
        <p:nvSpPr>
          <p:cNvPr id="3" name="İçerik Yer Tutucusu 2"/>
          <p:cNvSpPr>
            <a:spLocks noGrp="1"/>
          </p:cNvSpPr>
          <p:nvPr>
            <p:ph idx="1"/>
          </p:nvPr>
        </p:nvSpPr>
        <p:spPr>
          <a:xfrm>
            <a:off x="640080" y="1162403"/>
            <a:ext cx="10972800" cy="5030434"/>
          </a:xfrm>
        </p:spPr>
        <p:txBody>
          <a:bodyPr>
            <a:normAutofit/>
          </a:bodyPr>
          <a:lstStyle/>
          <a:p>
            <a:pPr lvl="0"/>
            <a:r>
              <a:rPr lang="tr-TR" sz="2800" dirty="0" smtClean="0">
                <a:solidFill>
                  <a:schemeClr val="tx1">
                    <a:lumMod val="95000"/>
                    <a:lumOff val="5000"/>
                  </a:schemeClr>
                </a:solidFill>
                <a:latin typeface="Arial" panose="020B0604020202020204" pitchFamily="34" charset="0"/>
                <a:cs typeface="Arial" panose="020B0604020202020204" pitchFamily="34" charset="0"/>
              </a:rPr>
              <a:t>Kaynaştırma </a:t>
            </a:r>
            <a:r>
              <a:rPr lang="tr-TR" sz="2800" dirty="0">
                <a:solidFill>
                  <a:schemeClr val="tx1">
                    <a:lumMod val="95000"/>
                    <a:lumOff val="5000"/>
                  </a:schemeClr>
                </a:solidFill>
                <a:latin typeface="Arial" panose="020B0604020202020204" pitchFamily="34" charset="0"/>
                <a:cs typeface="Arial" panose="020B0604020202020204" pitchFamily="34" charset="0"/>
              </a:rPr>
              <a:t>eğitimine başlamadan önce öğrenciyi ve sınıfı </a:t>
            </a:r>
            <a:r>
              <a:rPr lang="tr-TR" sz="2800" dirty="0" smtClean="0">
                <a:solidFill>
                  <a:schemeClr val="tx1">
                    <a:lumMod val="95000"/>
                    <a:lumOff val="5000"/>
                  </a:schemeClr>
                </a:solidFill>
                <a:latin typeface="Arial" panose="020B0604020202020204" pitchFamily="34" charset="0"/>
                <a:cs typeface="Arial" panose="020B0604020202020204" pitchFamily="34" charset="0"/>
              </a:rPr>
              <a:t>hazırlar.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Kaynaştırma eğitimine alınan öğrencinin eğitsel gereksinimlerini işlevde bulunma düzeyini </a:t>
            </a:r>
            <a:r>
              <a:rPr lang="tr-TR" sz="2800" dirty="0" smtClean="0">
                <a:solidFill>
                  <a:schemeClr val="tx1">
                    <a:lumMod val="95000"/>
                    <a:lumOff val="5000"/>
                  </a:schemeClr>
                </a:solidFill>
                <a:latin typeface="Arial" panose="020B0604020202020204" pitchFamily="34" charset="0"/>
                <a:cs typeface="Arial" panose="020B0604020202020204" pitchFamily="34" charset="0"/>
              </a:rPr>
              <a:t>belirler.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Kaynaştırma eğitimine alınan öğrenci için eğitsel amaç saptar</a:t>
            </a:r>
          </a:p>
          <a:p>
            <a:pPr lvl="0"/>
            <a:r>
              <a:rPr lang="tr-TR" sz="2800" dirty="0">
                <a:solidFill>
                  <a:schemeClr val="tx1">
                    <a:lumMod val="95000"/>
                    <a:lumOff val="5000"/>
                  </a:schemeClr>
                </a:solidFill>
                <a:latin typeface="Arial" panose="020B0604020202020204" pitchFamily="34" charset="0"/>
                <a:cs typeface="Arial" panose="020B0604020202020204" pitchFamily="34" charset="0"/>
              </a:rPr>
              <a:t>Kaynaştırma eğitimine alınan öğrencinin diğer öğrencilerle etkileşimini </a:t>
            </a:r>
            <a:r>
              <a:rPr lang="tr-TR" sz="2800" dirty="0" smtClean="0">
                <a:solidFill>
                  <a:schemeClr val="tx1">
                    <a:lumMod val="95000"/>
                    <a:lumOff val="5000"/>
                  </a:schemeClr>
                </a:solidFill>
                <a:latin typeface="Arial" panose="020B0604020202020204" pitchFamily="34" charset="0"/>
                <a:cs typeface="Arial" panose="020B0604020202020204" pitchFamily="34" charset="0"/>
              </a:rPr>
              <a:t>sağlar.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Kaynaştırma eğitimine alınan öğrenci ile gerçekleştirilen öğretimin etkililiğini </a:t>
            </a:r>
            <a:r>
              <a:rPr lang="tr-TR" sz="2800" dirty="0" smtClean="0">
                <a:solidFill>
                  <a:schemeClr val="tx1">
                    <a:lumMod val="95000"/>
                    <a:lumOff val="5000"/>
                  </a:schemeClr>
                </a:solidFill>
                <a:latin typeface="Arial" panose="020B0604020202020204" pitchFamily="34" charset="0"/>
                <a:cs typeface="Arial" panose="020B0604020202020204" pitchFamily="34" charset="0"/>
              </a:rPr>
              <a:t>değerlendirir.</a:t>
            </a:r>
            <a:endParaRPr lang="tr-TR" dirty="0">
              <a:solidFill>
                <a:schemeClr val="tx1">
                  <a:lumMod val="95000"/>
                  <a:lumOff val="5000"/>
                </a:schemeClr>
              </a:solidFill>
            </a:endParaRPr>
          </a:p>
          <a:p>
            <a:endParaRPr lang="tr-TR" dirty="0"/>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52306405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pPr marL="342900" lvl="0" indent="-342900">
              <a:lnSpc>
                <a:spcPct val="100000"/>
              </a:lnSpc>
              <a:spcBef>
                <a:spcPct val="20000"/>
              </a:spcBef>
            </a:pPr>
            <a:r>
              <a:rPr lang="tr-TR" sz="2400" b="1" dirty="0">
                <a:solidFill>
                  <a:srgbClr val="FF0000"/>
                </a:solidFill>
                <a:effectLst/>
                <a:latin typeface="Century Gothic"/>
                <a:ea typeface="+mn-ea"/>
                <a:cs typeface="+mn-cs"/>
              </a:rPr>
              <a:t>KAYNAŞTIRMA EĞİTİMİ UYGULANAN OKULLARDA FİZİKSEL ORTAM VE ÇEVRE </a:t>
            </a:r>
            <a:endParaRPr lang="tr-TR" dirty="0"/>
          </a:p>
        </p:txBody>
      </p:sp>
      <p:sp>
        <p:nvSpPr>
          <p:cNvPr id="3" name="İçerik Yer Tutucusu 2"/>
          <p:cNvSpPr>
            <a:spLocks noGrp="1"/>
          </p:cNvSpPr>
          <p:nvPr>
            <p:ph idx="1"/>
          </p:nvPr>
        </p:nvSpPr>
        <p:spPr>
          <a:xfrm>
            <a:off x="640080" y="1162403"/>
            <a:ext cx="10972800" cy="5030434"/>
          </a:xfrm>
        </p:spPr>
        <p:txBody>
          <a:bodyPr/>
          <a:lstStyle/>
          <a:p>
            <a:pPr marL="0" indent="0">
              <a:buNone/>
            </a:pPr>
            <a:r>
              <a:rPr lang="tr-TR" b="1" dirty="0" smtClean="0">
                <a:solidFill>
                  <a:schemeClr val="tx1">
                    <a:lumMod val="95000"/>
                    <a:lumOff val="5000"/>
                  </a:schemeClr>
                </a:solidFill>
              </a:rPr>
              <a:t>			DÜZENİ </a:t>
            </a:r>
            <a:r>
              <a:rPr lang="tr-TR" b="1" dirty="0">
                <a:solidFill>
                  <a:schemeClr val="tx1">
                    <a:lumMod val="95000"/>
                    <a:lumOff val="5000"/>
                  </a:schemeClr>
                </a:solidFill>
              </a:rPr>
              <a:t>NASIL </a:t>
            </a:r>
            <a:r>
              <a:rPr lang="tr-TR" b="1" dirty="0" smtClean="0">
                <a:solidFill>
                  <a:schemeClr val="tx1">
                    <a:lumMod val="95000"/>
                    <a:lumOff val="5000"/>
                  </a:schemeClr>
                </a:solidFill>
              </a:rPr>
              <a:t>OLMALIDIR?</a:t>
            </a:r>
            <a:endParaRPr lang="tr-TR" dirty="0">
              <a:solidFill>
                <a:schemeClr val="tx1">
                  <a:lumMod val="95000"/>
                  <a:lumOff val="5000"/>
                </a:schemeClr>
              </a:solidFill>
            </a:endParaRPr>
          </a:p>
          <a:p>
            <a:pPr marL="0" indent="0">
              <a:buNone/>
            </a:pPr>
            <a:r>
              <a:rPr lang="tr-TR" b="1" dirty="0">
                <a:solidFill>
                  <a:schemeClr val="tx1">
                    <a:lumMod val="95000"/>
                    <a:lumOff val="5000"/>
                  </a:schemeClr>
                </a:solidFill>
              </a:rPr>
              <a:t> </a:t>
            </a:r>
            <a:endParaRPr lang="tr-TR" dirty="0">
              <a:solidFill>
                <a:schemeClr val="tx1">
                  <a:lumMod val="95000"/>
                  <a:lumOff val="5000"/>
                </a:schemeClr>
              </a:solidFill>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Bina girişlerinde rampalar bulunmalı, giriş kapıları normal açılır kanat olmalı, döner veya çarpma kapı </a:t>
            </a:r>
            <a:r>
              <a:rPr lang="tr-TR" sz="2800" dirty="0" smtClean="0">
                <a:solidFill>
                  <a:schemeClr val="tx1">
                    <a:lumMod val="95000"/>
                    <a:lumOff val="5000"/>
                  </a:schemeClr>
                </a:solidFill>
                <a:latin typeface="Arial" panose="020B0604020202020204" pitchFamily="34" charset="0"/>
                <a:cs typeface="Arial" panose="020B0604020202020204" pitchFamily="34" charset="0"/>
              </a:rPr>
              <a:t>olmamalıdır.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Merdiven ve rampalarda, engelli öğrencilerin hareketlerini rahatça sağlayacak tutamak ve rampanın korumasız kenarlarına koruma bordürü yapılmalı, merdivenlerin basamak yükseklikleri uygun olmalı. Az görenler için her basamağın ön kenarında farklı renkte tonlar </a:t>
            </a:r>
            <a:r>
              <a:rPr lang="tr-TR" sz="2800" dirty="0" smtClean="0">
                <a:solidFill>
                  <a:schemeClr val="tx1">
                    <a:lumMod val="95000"/>
                    <a:lumOff val="5000"/>
                  </a:schemeClr>
                </a:solidFill>
                <a:latin typeface="Arial" panose="020B0604020202020204" pitchFamily="34" charset="0"/>
                <a:cs typeface="Arial" panose="020B0604020202020204" pitchFamily="34" charset="0"/>
              </a:rPr>
              <a:t>kullanılmalıdır.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endParaRPr lang="tr-TR" sz="2800" dirty="0"/>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85739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2400" b="1" dirty="0">
                <a:solidFill>
                  <a:srgbClr val="FF0000"/>
                </a:solidFill>
                <a:effectLst/>
                <a:latin typeface="Century Gothic"/>
              </a:rPr>
              <a:t>KAYNAŞTIRMA EĞİTİMİ UYGULANAN OKULLARDA FİZİKSEL ORTAM VE ÇEVRE </a:t>
            </a:r>
            <a:endParaRPr lang="tr-TR" dirty="0"/>
          </a:p>
        </p:txBody>
      </p:sp>
      <p:sp>
        <p:nvSpPr>
          <p:cNvPr id="3" name="İçerik Yer Tutucusu 2"/>
          <p:cNvSpPr>
            <a:spLocks noGrp="1"/>
          </p:cNvSpPr>
          <p:nvPr>
            <p:ph idx="1"/>
          </p:nvPr>
        </p:nvSpPr>
        <p:spPr>
          <a:xfrm>
            <a:off x="640080" y="1162403"/>
            <a:ext cx="10972800" cy="5030434"/>
          </a:xfrm>
        </p:spPr>
        <p:txBody>
          <a:bodyPr>
            <a:normAutofit/>
          </a:bodyPr>
          <a:lstStyle/>
          <a:p>
            <a:pPr lvl="0"/>
            <a:endParaRPr lang="tr-TR" sz="2800" dirty="0" smtClean="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smtClean="0">
                <a:solidFill>
                  <a:schemeClr val="tx1">
                    <a:lumMod val="95000"/>
                    <a:lumOff val="5000"/>
                  </a:schemeClr>
                </a:solidFill>
                <a:latin typeface="Arial" panose="020B0604020202020204" pitchFamily="34" charset="0"/>
                <a:cs typeface="Arial" panose="020B0604020202020204" pitchFamily="34" charset="0"/>
              </a:rPr>
              <a:t>Çok </a:t>
            </a:r>
            <a:r>
              <a:rPr lang="tr-TR" sz="2800" dirty="0">
                <a:solidFill>
                  <a:schemeClr val="tx1">
                    <a:lumMod val="95000"/>
                    <a:lumOff val="5000"/>
                  </a:schemeClr>
                </a:solidFill>
                <a:latin typeface="Arial" panose="020B0604020202020204" pitchFamily="34" charset="0"/>
                <a:cs typeface="Arial" panose="020B0604020202020204" pitchFamily="34" charset="0"/>
              </a:rPr>
              <a:t>katlı eğitim binalarında tekerlekli sandalyedeki engelli öğrenci ve refakatçisi düşünülerek bedensel engelli asansörü bulunmalı, asansörün işlemleri otomatik olmalı, tehlike alarmı ve kabin içinde katları belirten sesli anons sistemi bulunmalıdır</a:t>
            </a:r>
          </a:p>
          <a:p>
            <a:pPr lvl="0"/>
            <a:r>
              <a:rPr lang="tr-TR" sz="2800" dirty="0">
                <a:solidFill>
                  <a:schemeClr val="tx1">
                    <a:lumMod val="95000"/>
                    <a:lumOff val="5000"/>
                  </a:schemeClr>
                </a:solidFill>
                <a:latin typeface="Arial" panose="020B0604020202020204" pitchFamily="34" charset="0"/>
                <a:cs typeface="Arial" panose="020B0604020202020204" pitchFamily="34" charset="0"/>
              </a:rPr>
              <a:t>Asansörde elektrik kesilmelerine karşı, akülü acil aydınlatma, otomatik kata getirme sistemi, havalandırma tertibatı ve müdür yardımcısı odası ile telefon bağlantısı bulunmalıdır</a:t>
            </a:r>
          </a:p>
          <a:p>
            <a:pPr lvl="0"/>
            <a:r>
              <a:rPr lang="tr-TR" sz="2800" dirty="0">
                <a:solidFill>
                  <a:schemeClr val="tx1">
                    <a:lumMod val="95000"/>
                    <a:lumOff val="5000"/>
                  </a:schemeClr>
                </a:solidFill>
                <a:latin typeface="Arial" panose="020B0604020202020204" pitchFamily="34" charset="0"/>
                <a:cs typeface="Arial" panose="020B0604020202020204" pitchFamily="34" charset="0"/>
              </a:rPr>
              <a:t>Derslikler tekerlekli sandalyelerin hareketlerine uygun inşa edilmelidir</a:t>
            </a:r>
            <a:r>
              <a:rPr lang="tr-TR" sz="2800" dirty="0" smtClean="0">
                <a:solidFill>
                  <a:schemeClr val="tx1">
                    <a:lumMod val="95000"/>
                    <a:lumOff val="5000"/>
                  </a:schemeClr>
                </a:solidFill>
                <a:latin typeface="Arial" panose="020B0604020202020204" pitchFamily="34" charset="0"/>
                <a:cs typeface="Arial" panose="020B0604020202020204" pitchFamily="34" charset="0"/>
              </a:rPr>
              <a:t>.</a:t>
            </a:r>
            <a:endParaRPr lang="tr-TR" sz="2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68781013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2400" b="1" dirty="0">
                <a:solidFill>
                  <a:srgbClr val="FF0000"/>
                </a:solidFill>
                <a:effectLst/>
                <a:latin typeface="Century Gothic"/>
              </a:rPr>
              <a:t>KAYNAŞTIRMA EĞİTİMİ UYGULANAN OKULLARDA FİZİKSEL ORTAM VE ÇEVRE </a:t>
            </a:r>
            <a:endParaRPr lang="tr-TR" dirty="0"/>
          </a:p>
        </p:txBody>
      </p:sp>
      <p:sp>
        <p:nvSpPr>
          <p:cNvPr id="3" name="İçerik Yer Tutucusu 2"/>
          <p:cNvSpPr>
            <a:spLocks noGrp="1"/>
          </p:cNvSpPr>
          <p:nvPr>
            <p:ph idx="1"/>
          </p:nvPr>
        </p:nvSpPr>
        <p:spPr>
          <a:xfrm>
            <a:off x="640080" y="1162403"/>
            <a:ext cx="10972800" cy="5030434"/>
          </a:xfrm>
        </p:spPr>
        <p:txBody>
          <a:bodyPr/>
          <a:lstStyle/>
          <a:p>
            <a:pPr marL="0" lvl="0" indent="0">
              <a:buNone/>
            </a:pPr>
            <a:endParaRPr lang="tr-TR" dirty="0">
              <a:solidFill>
                <a:schemeClr val="tx1">
                  <a:lumMod val="95000"/>
                  <a:lumOff val="5000"/>
                </a:schemeClr>
              </a:solidFill>
            </a:endParaRPr>
          </a:p>
          <a:p>
            <a:pPr lvl="0"/>
            <a:r>
              <a:rPr lang="tr-TR" sz="3200" dirty="0" smtClean="0">
                <a:solidFill>
                  <a:schemeClr val="tx1">
                    <a:lumMod val="95000"/>
                    <a:lumOff val="5000"/>
                  </a:schemeClr>
                </a:solidFill>
                <a:latin typeface="Arial" panose="020B0604020202020204" pitchFamily="34" charset="0"/>
                <a:cs typeface="Arial" panose="020B0604020202020204" pitchFamily="34" charset="0"/>
              </a:rPr>
              <a:t>Derslik </a:t>
            </a:r>
            <a:r>
              <a:rPr lang="tr-TR" sz="3200" dirty="0">
                <a:solidFill>
                  <a:schemeClr val="tx1">
                    <a:lumMod val="95000"/>
                    <a:lumOff val="5000"/>
                  </a:schemeClr>
                </a:solidFill>
                <a:latin typeface="Arial" panose="020B0604020202020204" pitchFamily="34" charset="0"/>
                <a:cs typeface="Arial" panose="020B0604020202020204" pitchFamily="34" charset="0"/>
              </a:rPr>
              <a:t>kapıları eşiksiz ve dışarıya açılır olmalı ve kapı kolları yerden belli yükseklikte, tek el ile kavranabilecek ve kullanılabilecek biçimde olmalıdır</a:t>
            </a:r>
          </a:p>
          <a:p>
            <a:pPr lvl="0"/>
            <a:r>
              <a:rPr lang="tr-TR" sz="3200" dirty="0">
                <a:solidFill>
                  <a:schemeClr val="tx1">
                    <a:lumMod val="95000"/>
                    <a:lumOff val="5000"/>
                  </a:schemeClr>
                </a:solidFill>
                <a:latin typeface="Arial" panose="020B0604020202020204" pitchFamily="34" charset="0"/>
                <a:cs typeface="Arial" panose="020B0604020202020204" pitchFamily="34" charset="0"/>
              </a:rPr>
              <a:t>Yazı tahtaları yerden 70 cm yükseklikte olmalıdır. </a:t>
            </a:r>
          </a:p>
          <a:p>
            <a:pPr lvl="0"/>
            <a:r>
              <a:rPr lang="tr-TR" sz="3200" dirty="0">
                <a:solidFill>
                  <a:schemeClr val="tx1">
                    <a:lumMod val="95000"/>
                    <a:lumOff val="5000"/>
                  </a:schemeClr>
                </a:solidFill>
                <a:latin typeface="Arial" panose="020B0604020202020204" pitchFamily="34" charset="0"/>
                <a:cs typeface="Arial" panose="020B0604020202020204" pitchFamily="34" charset="0"/>
              </a:rPr>
              <a:t>Askıların bir kısmı ihtiyaca göre bedensel engelli öğrencilerin yetişebileceği yükseklikte bulunmalıdır.</a:t>
            </a:r>
          </a:p>
          <a:p>
            <a:pPr lvl="0"/>
            <a:r>
              <a:rPr lang="tr-TR" sz="3200" dirty="0">
                <a:solidFill>
                  <a:schemeClr val="tx1">
                    <a:lumMod val="95000"/>
                    <a:lumOff val="5000"/>
                  </a:schemeClr>
                </a:solidFill>
                <a:latin typeface="Arial" panose="020B0604020202020204" pitchFamily="34" charset="0"/>
                <a:cs typeface="Arial" panose="020B0604020202020204" pitchFamily="34" charset="0"/>
              </a:rPr>
              <a:t>Okullarda tam donanımlı bedensel engelli tuvaletleri bulunmalıdır.</a:t>
            </a:r>
          </a:p>
          <a:p>
            <a:endParaRPr lang="tr-TR" dirty="0">
              <a:solidFill>
                <a:schemeClr val="tx1">
                  <a:lumMod val="95000"/>
                  <a:lumOff val="5000"/>
                </a:schemeClr>
              </a:solidFill>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153041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pPr marL="342900" lvl="0" indent="-342900">
              <a:lnSpc>
                <a:spcPct val="100000"/>
              </a:lnSpc>
              <a:spcBef>
                <a:spcPct val="20000"/>
              </a:spcBef>
            </a:pPr>
            <a:r>
              <a:rPr lang="tr-TR" sz="2800" b="1" dirty="0">
                <a:solidFill>
                  <a:srgbClr val="FF0000"/>
                </a:solidFill>
                <a:effectLst/>
                <a:latin typeface="Century Gothic"/>
                <a:ea typeface="+mn-ea"/>
                <a:cs typeface="+mn-cs"/>
              </a:rPr>
              <a:t>DESTEK EĞİTİM ODASINDAN NASIL YARARLANILIR</a:t>
            </a:r>
            <a:r>
              <a:rPr lang="tr-TR" sz="2800" b="1" dirty="0" smtClean="0">
                <a:solidFill>
                  <a:srgbClr val="FF0000"/>
                </a:solidFill>
                <a:effectLst/>
                <a:latin typeface="Century Gothic"/>
                <a:ea typeface="+mn-ea"/>
                <a:cs typeface="+mn-cs"/>
              </a:rPr>
              <a:t>?</a:t>
            </a:r>
            <a:endParaRPr lang="tr-TR" sz="2800" dirty="0"/>
          </a:p>
        </p:txBody>
      </p:sp>
      <p:sp>
        <p:nvSpPr>
          <p:cNvPr id="3" name="İçerik Yer Tutucusu 2"/>
          <p:cNvSpPr>
            <a:spLocks noGrp="1"/>
          </p:cNvSpPr>
          <p:nvPr>
            <p:ph idx="1"/>
          </p:nvPr>
        </p:nvSpPr>
        <p:spPr>
          <a:xfrm>
            <a:off x="640080" y="1162403"/>
            <a:ext cx="10972800" cy="5030434"/>
          </a:xfrm>
        </p:spPr>
        <p:txBody>
          <a:bodyPr/>
          <a:lstStyle/>
          <a:p>
            <a:endParaRPr lang="tr-TR" sz="2800" dirty="0" smtClean="0">
              <a:solidFill>
                <a:schemeClr val="tx1">
                  <a:lumMod val="95000"/>
                  <a:lumOff val="5000"/>
                </a:schemeClr>
              </a:solidFill>
              <a:latin typeface="Arial" panose="020B0604020202020204" pitchFamily="34" charset="0"/>
              <a:cs typeface="Arial" panose="020B0604020202020204" pitchFamily="34" charset="0"/>
            </a:endParaRPr>
          </a:p>
          <a:p>
            <a:r>
              <a:rPr lang="tr-TR" sz="2800" dirty="0" smtClean="0">
                <a:solidFill>
                  <a:schemeClr val="tx1">
                    <a:lumMod val="95000"/>
                    <a:lumOff val="5000"/>
                  </a:schemeClr>
                </a:solidFill>
                <a:latin typeface="Arial" panose="020B0604020202020204" pitchFamily="34" charset="0"/>
                <a:cs typeface="Arial" panose="020B0604020202020204" pitchFamily="34" charset="0"/>
              </a:rPr>
              <a:t>Destek </a:t>
            </a:r>
            <a:r>
              <a:rPr lang="tr-TR" sz="2800" dirty="0">
                <a:solidFill>
                  <a:schemeClr val="tx1">
                    <a:lumMod val="95000"/>
                    <a:lumOff val="5000"/>
                  </a:schemeClr>
                </a:solidFill>
                <a:latin typeface="Arial" panose="020B0604020202020204" pitchFamily="34" charset="0"/>
                <a:cs typeface="Arial" panose="020B0604020202020204" pitchFamily="34" charset="0"/>
              </a:rPr>
              <a:t>eğitimi alacak öğrenci sayısına göre okulda veya kurumda birden fazla destek eğitim odası </a:t>
            </a:r>
            <a:r>
              <a:rPr lang="tr-TR" sz="2800" dirty="0" smtClean="0">
                <a:solidFill>
                  <a:schemeClr val="tx1">
                    <a:lumMod val="95000"/>
                    <a:lumOff val="5000"/>
                  </a:schemeClr>
                </a:solidFill>
                <a:latin typeface="Arial" panose="020B0604020202020204" pitchFamily="34" charset="0"/>
                <a:cs typeface="Arial" panose="020B0604020202020204" pitchFamily="34" charset="0"/>
              </a:rPr>
              <a:t>açılabilir.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Destek eğitim odasında yürütülecek eğitim hizmetlerinin planlanması okul yönetimince </a:t>
            </a:r>
            <a:r>
              <a:rPr lang="tr-TR" sz="2800" dirty="0" smtClean="0">
                <a:solidFill>
                  <a:schemeClr val="tx1">
                    <a:lumMod val="95000"/>
                    <a:lumOff val="5000"/>
                  </a:schemeClr>
                </a:solidFill>
                <a:latin typeface="Arial" panose="020B0604020202020204" pitchFamily="34" charset="0"/>
                <a:cs typeface="Arial" panose="020B0604020202020204" pitchFamily="34" charset="0"/>
              </a:rPr>
              <a:t>yapılır.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Destek eğitim odasında eğitim alacak öğrenciler, BEP geliştirme biriminin önerileri doğrultusunda, Okul Rehberlik ve Psikolojik Danışma Hizmetleri Yürütme Komisyonunca belirlenir</a:t>
            </a:r>
          </a:p>
          <a:p>
            <a:pPr lvl="0"/>
            <a:r>
              <a:rPr lang="tr-TR" sz="2800" dirty="0">
                <a:solidFill>
                  <a:schemeClr val="tx1">
                    <a:lumMod val="95000"/>
                    <a:lumOff val="5000"/>
                  </a:schemeClr>
                </a:solidFill>
                <a:latin typeface="Arial" panose="020B0604020202020204" pitchFamily="34" charset="0"/>
                <a:cs typeface="Arial" panose="020B0604020202020204" pitchFamily="34" charset="0"/>
              </a:rPr>
              <a:t>Destek eğitim odasından her öğrencinin azami ölçüde yararlanması </a:t>
            </a:r>
            <a:r>
              <a:rPr lang="tr-TR" sz="2800" dirty="0" smtClean="0">
                <a:solidFill>
                  <a:schemeClr val="tx1">
                    <a:lumMod val="95000"/>
                    <a:lumOff val="5000"/>
                  </a:schemeClr>
                </a:solidFill>
                <a:latin typeface="Arial" panose="020B0604020202020204" pitchFamily="34" charset="0"/>
                <a:cs typeface="Arial" panose="020B0604020202020204" pitchFamily="34" charset="0"/>
              </a:rPr>
              <a:t>sağlanır</a:t>
            </a:r>
            <a:r>
              <a:rPr lang="tr-TR" dirty="0">
                <a:solidFill>
                  <a:schemeClr val="tx1">
                    <a:lumMod val="95000"/>
                    <a:lumOff val="5000"/>
                  </a:schemeClr>
                </a:solidFill>
              </a:rPr>
              <a:t>.</a:t>
            </a:r>
            <a:endParaRPr lang="tr-TR" sz="2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092224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2800" b="1" dirty="0">
                <a:solidFill>
                  <a:srgbClr val="FF0000"/>
                </a:solidFill>
                <a:effectLst/>
                <a:latin typeface="Century Gothic"/>
              </a:rPr>
              <a:t>DESTEK EĞİTİM ODASINDAN NASIL YARARLANILIR?</a:t>
            </a:r>
            <a:endParaRPr lang="tr-TR" dirty="0"/>
          </a:p>
        </p:txBody>
      </p:sp>
      <p:sp>
        <p:nvSpPr>
          <p:cNvPr id="3" name="İçerik Yer Tutucusu 2"/>
          <p:cNvSpPr>
            <a:spLocks noGrp="1"/>
          </p:cNvSpPr>
          <p:nvPr>
            <p:ph idx="1"/>
          </p:nvPr>
        </p:nvSpPr>
        <p:spPr>
          <a:xfrm>
            <a:off x="640080" y="1162403"/>
            <a:ext cx="10972800" cy="5030434"/>
          </a:xfrm>
        </p:spPr>
        <p:txBody>
          <a:bodyPr/>
          <a:lstStyle/>
          <a:p>
            <a:pPr lvl="0"/>
            <a:endParaRPr lang="tr-TR" dirty="0" smtClean="0"/>
          </a:p>
          <a:p>
            <a:pPr lvl="0"/>
            <a:endParaRPr lang="tr-TR" dirty="0"/>
          </a:p>
          <a:p>
            <a:pPr lvl="0"/>
            <a:r>
              <a:rPr lang="tr-TR" sz="2800" dirty="0" smtClean="0">
                <a:solidFill>
                  <a:schemeClr val="tx1">
                    <a:lumMod val="95000"/>
                    <a:lumOff val="5000"/>
                  </a:schemeClr>
                </a:solidFill>
                <a:latin typeface="Arial" panose="020B0604020202020204" pitchFamily="34" charset="0"/>
                <a:cs typeface="Arial" panose="020B0604020202020204" pitchFamily="34" charset="0"/>
              </a:rPr>
              <a:t>Öğrencinin </a:t>
            </a:r>
            <a:r>
              <a:rPr lang="tr-TR" sz="2800" dirty="0">
                <a:solidFill>
                  <a:schemeClr val="tx1">
                    <a:lumMod val="95000"/>
                    <a:lumOff val="5000"/>
                  </a:schemeClr>
                </a:solidFill>
                <a:latin typeface="Arial" panose="020B0604020202020204" pitchFamily="34" charset="0"/>
                <a:cs typeface="Arial" panose="020B0604020202020204" pitchFamily="34" charset="0"/>
              </a:rPr>
              <a:t>destek eğitim odasında alacağı haftalık ders saati, haftalık toplam ders saatinin %40’ını aşmayacak şekilde planlanır.</a:t>
            </a:r>
          </a:p>
          <a:p>
            <a:pPr lvl="0"/>
            <a:r>
              <a:rPr lang="tr-TR" sz="2800" dirty="0">
                <a:solidFill>
                  <a:schemeClr val="tx1">
                    <a:lumMod val="95000"/>
                    <a:lumOff val="5000"/>
                  </a:schemeClr>
                </a:solidFill>
                <a:latin typeface="Arial" panose="020B0604020202020204" pitchFamily="34" charset="0"/>
                <a:cs typeface="Arial" panose="020B0604020202020204" pitchFamily="34" charset="0"/>
              </a:rPr>
              <a:t>Destek eğitim odasında öğrencilerin eğitim performansları dikkate alınarak birebir eğitim yapılır. Gerektiğinde ise eğitim performansı bakımından aynı sevide olan öğrencilerle gurup eğitimi de yapılabilir.</a:t>
            </a:r>
          </a:p>
          <a:p>
            <a:pPr lvl="0"/>
            <a:r>
              <a:rPr lang="tr-TR" sz="2800" dirty="0">
                <a:solidFill>
                  <a:schemeClr val="tx1">
                    <a:lumMod val="95000"/>
                    <a:lumOff val="5000"/>
                  </a:schemeClr>
                </a:solidFill>
                <a:latin typeface="Arial" panose="020B0604020202020204" pitchFamily="34" charset="0"/>
                <a:cs typeface="Arial" panose="020B0604020202020204" pitchFamily="34" charset="0"/>
              </a:rPr>
              <a:t>Destek eğitim odasında, öğrencilerin eğitim performansı ve ihtiyaçlarına uygun araç-gereç ve eğitim materyalleri </a:t>
            </a:r>
            <a:r>
              <a:rPr lang="tr-TR" sz="2800" dirty="0" smtClean="0">
                <a:solidFill>
                  <a:schemeClr val="tx1">
                    <a:lumMod val="95000"/>
                    <a:lumOff val="5000"/>
                  </a:schemeClr>
                </a:solidFill>
                <a:latin typeface="Arial" panose="020B0604020202020204" pitchFamily="34" charset="0"/>
                <a:cs typeface="Arial" panose="020B0604020202020204" pitchFamily="34" charset="0"/>
              </a:rPr>
              <a:t>bulunur.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endParaRPr lang="tr-TR" dirty="0"/>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746720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2800" b="1" dirty="0">
                <a:solidFill>
                  <a:srgbClr val="FF0000"/>
                </a:solidFill>
                <a:effectLst/>
                <a:latin typeface="Century Gothic"/>
              </a:rPr>
              <a:t>DESTEK EĞİTİM ODASINDAN NASIL YARARLANILIR?</a:t>
            </a:r>
            <a:endParaRPr lang="tr-TR" dirty="0"/>
          </a:p>
        </p:txBody>
      </p:sp>
      <p:sp>
        <p:nvSpPr>
          <p:cNvPr id="3" name="İçerik Yer Tutucusu 2"/>
          <p:cNvSpPr>
            <a:spLocks noGrp="1"/>
          </p:cNvSpPr>
          <p:nvPr>
            <p:ph idx="1"/>
          </p:nvPr>
        </p:nvSpPr>
        <p:spPr>
          <a:xfrm>
            <a:off x="640080" y="1162403"/>
            <a:ext cx="10972800" cy="5030434"/>
          </a:xfrm>
        </p:spPr>
        <p:txBody>
          <a:bodyPr/>
          <a:lstStyle/>
          <a:p>
            <a:pPr lvl="0"/>
            <a:endParaRPr lang="tr-TR" dirty="0" smtClean="0">
              <a:solidFill>
                <a:schemeClr val="tx1">
                  <a:lumMod val="95000"/>
                  <a:lumOff val="5000"/>
                </a:schemeClr>
              </a:solidFill>
            </a:endParaRPr>
          </a:p>
          <a:p>
            <a:pPr lvl="0"/>
            <a:r>
              <a:rPr lang="tr-TR" sz="2800" dirty="0" smtClean="0">
                <a:solidFill>
                  <a:schemeClr val="tx1">
                    <a:lumMod val="95000"/>
                    <a:lumOff val="5000"/>
                  </a:schemeClr>
                </a:solidFill>
                <a:latin typeface="Arial" panose="020B0604020202020204" pitchFamily="34" charset="0"/>
                <a:cs typeface="Arial" panose="020B0604020202020204" pitchFamily="34" charset="0"/>
              </a:rPr>
              <a:t>Öğrencinin </a:t>
            </a:r>
            <a:r>
              <a:rPr lang="tr-TR" sz="2800" dirty="0">
                <a:solidFill>
                  <a:schemeClr val="tx1">
                    <a:lumMod val="95000"/>
                    <a:lumOff val="5000"/>
                  </a:schemeClr>
                </a:solidFill>
                <a:latin typeface="Arial" panose="020B0604020202020204" pitchFamily="34" charset="0"/>
                <a:cs typeface="Arial" panose="020B0604020202020204" pitchFamily="34" charset="0"/>
              </a:rPr>
              <a:t>genel başarı değerlendirmesinde, destek eğitim odasında yapılan değerlendirme sonuçları da dikkate alınır.</a:t>
            </a:r>
          </a:p>
          <a:p>
            <a:pPr lvl="0"/>
            <a:r>
              <a:rPr lang="tr-TR" sz="2800" dirty="0">
                <a:solidFill>
                  <a:schemeClr val="tx1">
                    <a:lumMod val="95000"/>
                    <a:lumOff val="5000"/>
                  </a:schemeClr>
                </a:solidFill>
                <a:latin typeface="Arial" panose="020B0604020202020204" pitchFamily="34" charset="0"/>
                <a:cs typeface="Arial" panose="020B0604020202020204" pitchFamily="34" charset="0"/>
              </a:rPr>
              <a:t>Destek eğitim odasında verilen destek eğitim hizmetleri okulun veya kurumun ders saati içinde </a:t>
            </a:r>
            <a:r>
              <a:rPr lang="tr-TR" sz="2800" dirty="0" smtClean="0">
                <a:solidFill>
                  <a:schemeClr val="tx1">
                    <a:lumMod val="95000"/>
                    <a:lumOff val="5000"/>
                  </a:schemeClr>
                </a:solidFill>
                <a:latin typeface="Arial" panose="020B0604020202020204" pitchFamily="34" charset="0"/>
                <a:cs typeface="Arial" panose="020B0604020202020204" pitchFamily="34" charset="0"/>
              </a:rPr>
              <a:t>yapılır.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Destek eğitim odasının okul veya kurum içindeki yeri, öğrencilerin yetersizlik türü dikkate alınarak belirlenir</a:t>
            </a:r>
          </a:p>
          <a:p>
            <a:r>
              <a:rPr lang="tr-TR" sz="2800" dirty="0">
                <a:solidFill>
                  <a:schemeClr val="tx1">
                    <a:lumMod val="95000"/>
                    <a:lumOff val="5000"/>
                  </a:schemeClr>
                </a:solidFill>
                <a:latin typeface="Arial" panose="020B0604020202020204" pitchFamily="34" charset="0"/>
                <a:cs typeface="Arial" panose="020B0604020202020204" pitchFamily="34" charset="0"/>
              </a:rPr>
              <a:t>Okul müdürü ve müdür yardımcıları destek eğitim odalarında </a:t>
            </a:r>
            <a:r>
              <a:rPr lang="tr-TR" sz="2800" dirty="0" smtClean="0">
                <a:solidFill>
                  <a:schemeClr val="tx1">
                    <a:lumMod val="95000"/>
                    <a:lumOff val="5000"/>
                  </a:schemeClr>
                </a:solidFill>
                <a:latin typeface="Arial" panose="020B0604020202020204" pitchFamily="34" charset="0"/>
                <a:cs typeface="Arial" panose="020B0604020202020204" pitchFamily="34" charset="0"/>
              </a:rPr>
              <a:t>görevlendirilemez.</a:t>
            </a:r>
            <a:endParaRPr lang="tr-TR" sz="28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2158098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pPr marL="342900" lvl="0" indent="-342900">
              <a:lnSpc>
                <a:spcPct val="100000"/>
              </a:lnSpc>
              <a:spcBef>
                <a:spcPct val="20000"/>
              </a:spcBef>
            </a:pPr>
            <a:r>
              <a:rPr lang="tr-TR" sz="2800" b="1" dirty="0">
                <a:solidFill>
                  <a:srgbClr val="FF0000"/>
                </a:solidFill>
                <a:effectLst/>
                <a:latin typeface="Century Gothic"/>
                <a:ea typeface="+mn-ea"/>
                <a:cs typeface="+mn-cs"/>
              </a:rPr>
              <a:t>BİREYSELLEŞTİRİLMİŞ EĞİTİM PROGRAMLARI (BEP</a:t>
            </a:r>
            <a:r>
              <a:rPr lang="tr-TR" sz="2800" b="1" dirty="0" smtClean="0">
                <a:solidFill>
                  <a:srgbClr val="FF0000"/>
                </a:solidFill>
                <a:effectLst/>
                <a:latin typeface="Century Gothic"/>
                <a:ea typeface="+mn-ea"/>
                <a:cs typeface="+mn-cs"/>
              </a:rPr>
              <a:t>)</a:t>
            </a:r>
            <a:endParaRPr lang="tr-TR" sz="2800" dirty="0"/>
          </a:p>
        </p:txBody>
      </p:sp>
      <p:sp>
        <p:nvSpPr>
          <p:cNvPr id="3" name="İçerik Yer Tutucusu 2"/>
          <p:cNvSpPr>
            <a:spLocks noGrp="1"/>
          </p:cNvSpPr>
          <p:nvPr>
            <p:ph idx="1"/>
          </p:nvPr>
        </p:nvSpPr>
        <p:spPr>
          <a:xfrm>
            <a:off x="640080" y="1162403"/>
            <a:ext cx="10972800" cy="5030434"/>
          </a:xfrm>
        </p:spPr>
        <p:txBody>
          <a:bodyPr/>
          <a:lstStyle/>
          <a:p>
            <a:endParaRPr lang="tr-TR" b="1" dirty="0" smtClean="0"/>
          </a:p>
          <a:p>
            <a:endParaRPr lang="tr-TR" b="1" dirty="0"/>
          </a:p>
          <a:p>
            <a:r>
              <a:rPr lang="tr-TR" sz="3200" dirty="0" smtClean="0">
                <a:solidFill>
                  <a:schemeClr val="tx1">
                    <a:lumMod val="95000"/>
                    <a:lumOff val="5000"/>
                  </a:schemeClr>
                </a:solidFill>
                <a:latin typeface="Arial" panose="020B0604020202020204" pitchFamily="34" charset="0"/>
                <a:cs typeface="Arial" panose="020B0604020202020204" pitchFamily="34" charset="0"/>
              </a:rPr>
              <a:t>Özel </a:t>
            </a:r>
            <a:r>
              <a:rPr lang="tr-TR" sz="3200" dirty="0">
                <a:solidFill>
                  <a:schemeClr val="tx1">
                    <a:lumMod val="95000"/>
                    <a:lumOff val="5000"/>
                  </a:schemeClr>
                </a:solidFill>
                <a:latin typeface="Arial" panose="020B0604020202020204" pitchFamily="34" charset="0"/>
                <a:cs typeface="Arial" panose="020B0604020202020204" pitchFamily="34" charset="0"/>
              </a:rPr>
              <a:t>eğitime ihtiyacı olan öğrencinin farklı gelişim alanlarında yapabildiklerini dikkate alarak, kazandırılacak davranışların neler olduğu, bu davranışların nerede, nasıl, kimler tarafından, hangi yöntemlerle ve ne kadar sürece kazandırılacağını belirten, gerekli destek eğitim hizmetlerini içeren, içinde ailesinin de yer aldığı bir ekip tarafından hazırlanan yazılı </a:t>
            </a:r>
            <a:r>
              <a:rPr lang="tr-TR" sz="3200" dirty="0" smtClean="0">
                <a:solidFill>
                  <a:schemeClr val="tx1">
                    <a:lumMod val="95000"/>
                    <a:lumOff val="5000"/>
                  </a:schemeClr>
                </a:solidFill>
                <a:latin typeface="Arial" panose="020B0604020202020204" pitchFamily="34" charset="0"/>
                <a:cs typeface="Arial" panose="020B0604020202020204" pitchFamily="34" charset="0"/>
              </a:rPr>
              <a:t>programdır.</a:t>
            </a:r>
            <a:endParaRPr lang="tr-TR" sz="3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5"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962804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Bireyselleştirilmiş </a:t>
            </a:r>
            <a:r>
              <a:rPr lang="tr-TR" dirty="0"/>
              <a:t>E</a:t>
            </a:r>
            <a:r>
              <a:rPr lang="tr-TR" dirty="0" smtClean="0"/>
              <a:t>ğitim Programı</a:t>
            </a:r>
            <a:endParaRPr lang="tr-TR" dirty="0"/>
          </a:p>
        </p:txBody>
      </p:sp>
      <p:sp>
        <p:nvSpPr>
          <p:cNvPr id="3" name="İçerik Yer Tutucusu 2"/>
          <p:cNvSpPr>
            <a:spLocks noGrp="1"/>
          </p:cNvSpPr>
          <p:nvPr>
            <p:ph idx="1"/>
          </p:nvPr>
        </p:nvSpPr>
        <p:spPr/>
        <p:txBody>
          <a:bodyPr>
            <a:normAutofit/>
          </a:bodyPr>
          <a:lstStyle/>
          <a:p>
            <a:endParaRPr lang="tr-TR" dirty="0"/>
          </a:p>
        </p:txBody>
      </p:sp>
      <p:sp>
        <p:nvSpPr>
          <p:cNvPr id="4" name="Altbilgi Yer Tutucusu 3"/>
          <p:cNvSpPr>
            <a:spLocks noGrp="1"/>
          </p:cNvSpPr>
          <p:nvPr>
            <p:ph type="ftr" sz="quarter" idx="11"/>
          </p:nvPr>
        </p:nvSpPr>
        <p:spPr/>
        <p:txBody>
          <a:bodyPr/>
          <a:lstStyle/>
          <a:p>
            <a:endParaRPr lang="tr-T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669"/>
            <a:ext cx="12192000" cy="6595331"/>
          </a:xfrm>
          <a:prstGeom prst="rect">
            <a:avLst/>
          </a:prstGeom>
        </p:spPr>
      </p:pic>
      <p:sp>
        <p:nvSpPr>
          <p:cNvPr id="6" name="Dikdörtgen 5"/>
          <p:cNvSpPr/>
          <p:nvPr/>
        </p:nvSpPr>
        <p:spPr>
          <a:xfrm>
            <a:off x="0" y="1060998"/>
            <a:ext cx="12192000" cy="4524315"/>
          </a:xfrm>
          <a:prstGeom prst="rect">
            <a:avLst/>
          </a:prstGeom>
        </p:spPr>
        <p:txBody>
          <a:bodyPr wrap="square">
            <a:spAutoFit/>
          </a:bodyPr>
          <a:lstStyle/>
          <a:p>
            <a:r>
              <a:rPr lang="tr-TR" sz="2400" dirty="0" smtClean="0">
                <a:latin typeface="Arial" panose="020B0604020202020204" pitchFamily="34" charset="0"/>
                <a:cs typeface="Arial" panose="020B0604020202020204" pitchFamily="34" charset="0"/>
              </a:rPr>
              <a:t> Özel </a:t>
            </a:r>
            <a:r>
              <a:rPr lang="tr-TR" sz="2400" dirty="0">
                <a:latin typeface="Arial" panose="020B0604020202020204" pitchFamily="34" charset="0"/>
                <a:cs typeface="Arial" panose="020B0604020202020204" pitchFamily="34" charset="0"/>
              </a:rPr>
              <a:t>eğitim ihtiyacı olan bireyler için takip edecekleri eğitim programı temel alınarak </a:t>
            </a:r>
            <a:r>
              <a:rPr lang="tr-TR" sz="2400" dirty="0" smtClean="0">
                <a:latin typeface="Arial" panose="020B0604020202020204" pitchFamily="34" charset="0"/>
                <a:cs typeface="Arial" panose="020B0604020202020204" pitchFamily="34" charset="0"/>
              </a:rPr>
              <a:t>BEP hazırlanması </a:t>
            </a:r>
            <a:r>
              <a:rPr lang="tr-TR" sz="2400" dirty="0">
                <a:latin typeface="Arial" panose="020B0604020202020204" pitchFamily="34" charset="0"/>
                <a:cs typeface="Arial" panose="020B0604020202020204" pitchFamily="34" charset="0"/>
              </a:rPr>
              <a:t>esastır. Bu programda</a:t>
            </a:r>
            <a:r>
              <a:rPr lang="tr-TR" sz="2400" dirty="0" smtClean="0">
                <a:latin typeface="Arial" panose="020B0604020202020204" pitchFamily="34" charset="0"/>
                <a:cs typeface="Arial" panose="020B0604020202020204" pitchFamily="34" charset="0"/>
              </a:rPr>
              <a:t>;</a:t>
            </a:r>
          </a:p>
          <a:p>
            <a:endParaRPr lang="tr-TR"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400" dirty="0" smtClean="0">
                <a:latin typeface="Arial" panose="020B0604020202020204" pitchFamily="34" charset="0"/>
                <a:cs typeface="Arial" panose="020B0604020202020204" pitchFamily="34" charset="0"/>
              </a:rPr>
              <a:t>Eğitim </a:t>
            </a:r>
            <a:r>
              <a:rPr lang="tr-TR" sz="2400" dirty="0">
                <a:latin typeface="Arial" panose="020B0604020202020204" pitchFamily="34" charset="0"/>
                <a:cs typeface="Arial" panose="020B0604020202020204" pitchFamily="34" charset="0"/>
              </a:rPr>
              <a:t>planında yer alan yıllık amaçlara ve kısa dönemli amaçlara,</a:t>
            </a:r>
          </a:p>
          <a:p>
            <a:pPr marL="342900" indent="-342900">
              <a:buFont typeface="Arial" panose="020B0604020202020204" pitchFamily="34" charset="0"/>
              <a:buChar char="•"/>
            </a:pPr>
            <a:r>
              <a:rPr lang="tr-TR" sz="2400" dirty="0" smtClean="0">
                <a:latin typeface="Arial" panose="020B0604020202020204" pitchFamily="34" charset="0"/>
                <a:cs typeface="Arial" panose="020B0604020202020204" pitchFamily="34" charset="0"/>
              </a:rPr>
              <a:t>Sunulacak </a:t>
            </a:r>
            <a:r>
              <a:rPr lang="tr-TR" sz="2400" dirty="0">
                <a:latin typeface="Arial" panose="020B0604020202020204" pitchFamily="34" charset="0"/>
                <a:cs typeface="Arial" panose="020B0604020202020204" pitchFamily="34" charset="0"/>
              </a:rPr>
              <a:t>destek eğitim hizmetinin türüne, süresine ve hizmetin kimler tarafından nasıl sağlanacağına,</a:t>
            </a:r>
          </a:p>
          <a:p>
            <a:pPr marL="342900" indent="-342900">
              <a:buFont typeface="Arial" panose="020B0604020202020204" pitchFamily="34" charset="0"/>
              <a:buChar char="•"/>
            </a:pP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Öğretim ve değerlendirmede kullanılacak yöntem ve teknikler ile öğretim materyallerine,</a:t>
            </a:r>
          </a:p>
          <a:p>
            <a:pPr marL="342900" indent="-342900">
              <a:buFont typeface="Arial" panose="020B0604020202020204" pitchFamily="34" charset="0"/>
              <a:buChar char="•"/>
            </a:pP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Eğitim ortamına ilişkin düzenlemelere,</a:t>
            </a:r>
          </a:p>
          <a:p>
            <a:pPr marL="342900" indent="-342900">
              <a:buFont typeface="Arial" panose="020B0604020202020204" pitchFamily="34" charset="0"/>
              <a:buChar char="•"/>
            </a:pP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Davranış problemlerini önlemeye ya da azaltmaya yönelik tedbirler ile olumlu davranış </a:t>
            </a:r>
            <a:r>
              <a:rPr lang="tr-TR" sz="2400" dirty="0" smtClean="0">
                <a:latin typeface="Arial" panose="020B0604020202020204" pitchFamily="34" charset="0"/>
                <a:cs typeface="Arial" panose="020B0604020202020204" pitchFamily="34" charset="0"/>
              </a:rPr>
              <a:t>kazandırmaya yönelik </a:t>
            </a:r>
            <a:r>
              <a:rPr lang="tr-TR" sz="2400" dirty="0">
                <a:latin typeface="Arial" panose="020B0604020202020204" pitchFamily="34" charset="0"/>
                <a:cs typeface="Arial" panose="020B0604020202020204" pitchFamily="34" charset="0"/>
              </a:rPr>
              <a:t>uygulanacak yöntem ve tekniklere,</a:t>
            </a:r>
          </a:p>
          <a:p>
            <a:pPr marL="342900" indent="-342900">
              <a:buFont typeface="Arial" panose="020B0604020202020204" pitchFamily="34" charset="0"/>
              <a:buChar char="•"/>
            </a:pPr>
            <a:r>
              <a:rPr lang="tr-TR" sz="2400" dirty="0" smtClean="0">
                <a:latin typeface="Arial" panose="020B0604020202020204" pitchFamily="34" charset="0"/>
                <a:cs typeface="Arial" panose="020B0604020202020204" pitchFamily="34" charset="0"/>
              </a:rPr>
              <a:t> </a:t>
            </a:r>
            <a:r>
              <a:rPr lang="tr-TR" sz="2400" dirty="0">
                <a:latin typeface="Arial" panose="020B0604020202020204" pitchFamily="34" charset="0"/>
                <a:cs typeface="Arial" panose="020B0604020202020204" pitchFamily="34" charset="0"/>
              </a:rPr>
              <a:t>Öğrencinin kişisel </a:t>
            </a:r>
            <a:r>
              <a:rPr lang="tr-TR" sz="2400" dirty="0" smtClean="0">
                <a:latin typeface="Arial" panose="020B0604020202020204" pitchFamily="34" charset="0"/>
                <a:cs typeface="Arial" panose="020B0604020202020204" pitchFamily="34" charset="0"/>
              </a:rPr>
              <a:t>bilgilerine yer </a:t>
            </a:r>
            <a:r>
              <a:rPr lang="tr-TR" sz="2400" dirty="0">
                <a:latin typeface="Arial" panose="020B0604020202020204" pitchFamily="34" charset="0"/>
                <a:cs typeface="Arial" panose="020B0604020202020204" pitchFamily="34" charset="0"/>
              </a:rPr>
              <a:t>verilir.</a:t>
            </a:r>
            <a:endParaRPr lang="tr-TR" sz="2400" dirty="0">
              <a:latin typeface="Arial" panose="020B0604020202020204" pitchFamily="34" charset="0"/>
              <a:cs typeface="Arial" panose="020B0604020202020204" pitchFamily="34" charset="0"/>
            </a:endParaRPr>
          </a:p>
        </p:txBody>
      </p:sp>
      <p:sp>
        <p:nvSpPr>
          <p:cNvPr id="7" name="Başlık 1"/>
          <p:cNvSpPr txBox="1">
            <a:spLocks/>
          </p:cNvSpPr>
          <p:nvPr/>
        </p:nvSpPr>
        <p:spPr>
          <a:xfrm>
            <a:off x="0" y="21047"/>
            <a:ext cx="12192000" cy="1018903"/>
          </a:xfrm>
          <a:prstGeom prst="rect">
            <a:avLst/>
          </a:prstGeom>
          <a:solidFill>
            <a:schemeClr val="bg1">
              <a:lumMod val="95000"/>
            </a:schemeClr>
          </a:solidFill>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z="2400" b="1" dirty="0" smtClean="0">
                <a:solidFill>
                  <a:prstClr val="black">
                    <a:lumMod val="95000"/>
                    <a:lumOff val="5000"/>
                  </a:prstClr>
                </a:solidFill>
                <a:effectLst/>
                <a:latin typeface="Century Gothic"/>
                <a:ea typeface="+mn-ea"/>
                <a:cs typeface="+mn-cs"/>
              </a:rPr>
              <a:t> </a:t>
            </a:r>
            <a:r>
              <a:rPr lang="tr-TR" sz="3200" b="1" dirty="0">
                <a:solidFill>
                  <a:srgbClr val="FF0000"/>
                </a:solidFill>
                <a:effectLst/>
                <a:latin typeface="Century Gothic"/>
              </a:rPr>
              <a:t>BİREYSELLEŞTİRİLMİŞ EĞİTİM PROGRAMLARI (BEP</a:t>
            </a:r>
            <a:r>
              <a:rPr lang="tr-TR" sz="3200" b="1" dirty="0" smtClean="0">
                <a:solidFill>
                  <a:srgbClr val="FF0000"/>
                </a:solidFill>
                <a:effectLst/>
                <a:latin typeface="Century Gothic"/>
              </a:rPr>
              <a:t>)</a:t>
            </a:r>
            <a:endParaRPr lang="tr-TR" sz="3200" dirty="0"/>
          </a:p>
        </p:txBody>
      </p:sp>
    </p:spTree>
    <p:extLst>
      <p:ext uri="{BB962C8B-B14F-4D97-AF65-F5344CB8AC3E}">
        <p14:creationId xmlns:p14="http://schemas.microsoft.com/office/powerpoint/2010/main" val="216346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endParaRPr lang="tr-TR" dirty="0"/>
          </a:p>
        </p:txBody>
      </p:sp>
      <p:sp>
        <p:nvSpPr>
          <p:cNvPr id="3" name="İçerik Yer Tutucusu 2"/>
          <p:cNvSpPr>
            <a:spLocks noGrp="1"/>
          </p:cNvSpPr>
          <p:nvPr>
            <p:ph idx="1"/>
          </p:nvPr>
        </p:nvSpPr>
        <p:spPr>
          <a:xfrm>
            <a:off x="640080" y="1162403"/>
            <a:ext cx="10972800" cy="5030434"/>
          </a:xfrm>
        </p:spPr>
        <p:txBody>
          <a:bodyPr/>
          <a:lstStyle/>
          <a:p>
            <a:pPr lvl="0"/>
            <a:endParaRPr lang="tr-TR" dirty="0" smtClean="0">
              <a:solidFill>
                <a:schemeClr val="tx1">
                  <a:lumMod val="95000"/>
                  <a:lumOff val="5000"/>
                </a:schemeClr>
              </a:solidFill>
            </a:endParaRPr>
          </a:p>
          <a:p>
            <a:pPr marL="0" lvl="0" indent="0">
              <a:buNone/>
            </a:pPr>
            <a:r>
              <a:rPr lang="tr-TR" dirty="0">
                <a:solidFill>
                  <a:schemeClr val="tx1">
                    <a:lumMod val="95000"/>
                    <a:lumOff val="5000"/>
                  </a:schemeClr>
                </a:solidFill>
              </a:rPr>
              <a:t>	</a:t>
            </a:r>
            <a:r>
              <a:rPr lang="tr-TR" sz="2800" dirty="0" smtClean="0">
                <a:solidFill>
                  <a:schemeClr val="tx1">
                    <a:lumMod val="95000"/>
                    <a:lumOff val="5000"/>
                  </a:schemeClr>
                </a:solidFill>
                <a:latin typeface="Arial Black" panose="020B0A04020102020204" pitchFamily="34" charset="0"/>
              </a:rPr>
              <a:t>İlgi </a:t>
            </a:r>
            <a:r>
              <a:rPr lang="tr-TR" sz="2800" dirty="0">
                <a:solidFill>
                  <a:schemeClr val="tx1">
                    <a:lumMod val="95000"/>
                    <a:lumOff val="5000"/>
                  </a:schemeClr>
                </a:solidFill>
                <a:latin typeface="Arial Black" panose="020B0A04020102020204" pitchFamily="34" charset="0"/>
              </a:rPr>
              <a:t>ve yeteneklerini maksimum düzeyde kullanabilen öğrenci böylece, normal insanların yetersiz, kusurlu, eksik, itici, yardım edilmesi veya korunmasın ya da sakınılması, kaçınılması gereken biri diye düşündüğü kişi olmaktan kurtulacaktır.</a:t>
            </a:r>
          </a:p>
          <a:p>
            <a:pPr marL="0" lvl="0" indent="0">
              <a:buNone/>
            </a:pPr>
            <a:r>
              <a:rPr lang="tr-TR" sz="2800" dirty="0" smtClean="0">
                <a:solidFill>
                  <a:schemeClr val="tx1">
                    <a:lumMod val="95000"/>
                    <a:lumOff val="5000"/>
                  </a:schemeClr>
                </a:solidFill>
                <a:latin typeface="Arial Black" panose="020B0A04020102020204" pitchFamily="34" charset="0"/>
              </a:rPr>
              <a:t>	Normal </a:t>
            </a:r>
            <a:r>
              <a:rPr lang="tr-TR" sz="2800" dirty="0">
                <a:solidFill>
                  <a:schemeClr val="tx1">
                    <a:lumMod val="95000"/>
                    <a:lumOff val="5000"/>
                  </a:schemeClr>
                </a:solidFill>
                <a:latin typeface="Arial Black" panose="020B0A04020102020204" pitchFamily="34" charset="0"/>
              </a:rPr>
              <a:t>akranları ile aynı toplumsal kaynakları kullanmasını beklediğimiz özel eğitime ihtiyacı olan öğrencinin, eğitimini de akranlarıyla birlikte en az kısıtlayıcı şartlarda yapmasından daha doğal bir gerçeklik olamaz</a:t>
            </a:r>
            <a:r>
              <a:rPr lang="tr-TR" sz="2800" dirty="0" smtClean="0">
                <a:solidFill>
                  <a:schemeClr val="tx1">
                    <a:lumMod val="95000"/>
                    <a:lumOff val="5000"/>
                  </a:schemeClr>
                </a:solidFill>
                <a:latin typeface="Arial Black" panose="020B0A04020102020204" pitchFamily="34" charset="0"/>
              </a:rPr>
              <a:t>.</a:t>
            </a:r>
            <a:r>
              <a:rPr lang="tr-TR" sz="2800" dirty="0">
                <a:latin typeface="Arial Black" panose="020B0A04020102020204" pitchFamily="34" charset="0"/>
              </a:rPr>
              <a:t> </a:t>
            </a:r>
          </a:p>
          <a:p>
            <a:endParaRPr lang="tr-TR" dirty="0">
              <a:latin typeface="Arial Black" panose="020B0A04020102020204" pitchFamily="34" charset="0"/>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179669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88900" y="0"/>
            <a:ext cx="12192000" cy="1018903"/>
          </a:xfrm>
          <a:solidFill>
            <a:schemeClr val="bg1">
              <a:lumMod val="95000"/>
            </a:schemeClr>
          </a:solidFill>
        </p:spPr>
        <p:txBody>
          <a:bodyPr/>
          <a:lstStyle/>
          <a:p>
            <a:r>
              <a:rPr lang="tr-TR" sz="2400" b="1" dirty="0">
                <a:solidFill>
                  <a:prstClr val="black">
                    <a:lumMod val="95000"/>
                    <a:lumOff val="5000"/>
                  </a:prstClr>
                </a:solidFill>
                <a:effectLst/>
                <a:latin typeface="Century Gothic"/>
                <a:ea typeface="+mn-ea"/>
                <a:cs typeface="+mn-cs"/>
              </a:rPr>
              <a:t> </a:t>
            </a:r>
            <a:r>
              <a:rPr lang="tr-TR" sz="3200" b="1" dirty="0">
                <a:solidFill>
                  <a:srgbClr val="FF0000"/>
                </a:solidFill>
                <a:effectLst/>
                <a:latin typeface="Century Gothic"/>
                <a:ea typeface="+mn-ea"/>
                <a:cs typeface="+mn-cs"/>
              </a:rPr>
              <a:t>BEP NE DEĞİLDİR?</a:t>
            </a:r>
            <a:endParaRPr lang="tr-TR" sz="3200" dirty="0"/>
          </a:p>
        </p:txBody>
      </p:sp>
      <p:sp>
        <p:nvSpPr>
          <p:cNvPr id="3" name="İçerik Yer Tutucusu 2"/>
          <p:cNvSpPr>
            <a:spLocks noGrp="1"/>
          </p:cNvSpPr>
          <p:nvPr>
            <p:ph idx="1"/>
          </p:nvPr>
        </p:nvSpPr>
        <p:spPr>
          <a:xfrm>
            <a:off x="640080" y="1162403"/>
            <a:ext cx="10972800" cy="5030434"/>
          </a:xfrm>
        </p:spPr>
        <p:txBody>
          <a:bodyPr/>
          <a:lstStyle/>
          <a:p>
            <a:pPr marL="0" indent="0">
              <a:buNone/>
            </a:pPr>
            <a:r>
              <a:rPr lang="tr-TR" b="1" dirty="0"/>
              <a:t> </a:t>
            </a:r>
            <a:endParaRPr lang="tr-TR" dirty="0">
              <a:solidFill>
                <a:schemeClr val="tx1">
                  <a:lumMod val="95000"/>
                  <a:lumOff val="5000"/>
                </a:schemeClr>
              </a:solidFill>
            </a:endParaRPr>
          </a:p>
          <a:p>
            <a:pPr lvl="0"/>
            <a:r>
              <a:rPr lang="tr-TR" sz="2800" dirty="0" smtClean="0">
                <a:solidFill>
                  <a:schemeClr val="tx1">
                    <a:lumMod val="95000"/>
                    <a:lumOff val="5000"/>
                  </a:schemeClr>
                </a:solidFill>
                <a:latin typeface="Arial" panose="020B0604020202020204" pitchFamily="34" charset="0"/>
                <a:cs typeface="Arial" panose="020B0604020202020204" pitchFamily="34" charset="0"/>
              </a:rPr>
              <a:t>Yalnızca </a:t>
            </a:r>
            <a:r>
              <a:rPr lang="tr-TR" sz="2800" dirty="0">
                <a:solidFill>
                  <a:schemeClr val="tx1">
                    <a:lumMod val="95000"/>
                    <a:lumOff val="5000"/>
                  </a:schemeClr>
                </a:solidFill>
                <a:latin typeface="Arial" panose="020B0604020202020204" pitchFamily="34" charset="0"/>
                <a:cs typeface="Arial" panose="020B0604020202020204" pitchFamily="34" charset="0"/>
              </a:rPr>
              <a:t>öğretmeni ilgilendiren bir çalışma programı değildir.</a:t>
            </a:r>
          </a:p>
          <a:p>
            <a:pPr lvl="0"/>
            <a:r>
              <a:rPr lang="tr-TR" sz="2800" dirty="0">
                <a:solidFill>
                  <a:schemeClr val="tx1">
                    <a:lumMod val="95000"/>
                    <a:lumOff val="5000"/>
                  </a:schemeClr>
                </a:solidFill>
                <a:latin typeface="Arial" panose="020B0604020202020204" pitchFamily="34" charset="0"/>
                <a:cs typeface="Arial" panose="020B0604020202020204" pitchFamily="34" charset="0"/>
              </a:rPr>
              <a:t>Sınıfta problem olarak görülen öğrenciden kurtulma aracı değildir.</a:t>
            </a:r>
          </a:p>
          <a:p>
            <a:pPr lvl="0"/>
            <a:r>
              <a:rPr lang="tr-TR" sz="2800" dirty="0">
                <a:solidFill>
                  <a:schemeClr val="tx1">
                    <a:lumMod val="95000"/>
                    <a:lumOff val="5000"/>
                  </a:schemeClr>
                </a:solidFill>
                <a:latin typeface="Arial" panose="020B0604020202020204" pitchFamily="34" charset="0"/>
                <a:cs typeface="Arial" panose="020B0604020202020204" pitchFamily="34" charset="0"/>
              </a:rPr>
              <a:t>Öğrenciyi özel olarak etiketleyen bir karar dosyası değildir.</a:t>
            </a:r>
          </a:p>
          <a:p>
            <a:pPr lvl="0"/>
            <a:r>
              <a:rPr lang="tr-TR" sz="2800" dirty="0">
                <a:solidFill>
                  <a:schemeClr val="tx1">
                    <a:lumMod val="95000"/>
                    <a:lumOff val="5000"/>
                  </a:schemeClr>
                </a:solidFill>
                <a:latin typeface="Arial" panose="020B0604020202020204" pitchFamily="34" charset="0"/>
                <a:cs typeface="Arial" panose="020B0604020202020204" pitchFamily="34" charset="0"/>
              </a:rPr>
              <a:t>Öğrencinin yalnız akademik performansıyla ilgilenen bir gelişim ya da kayıt tablosu değildir.</a:t>
            </a:r>
          </a:p>
          <a:p>
            <a:pPr lvl="0"/>
            <a:r>
              <a:rPr lang="tr-TR" sz="2800" dirty="0">
                <a:solidFill>
                  <a:schemeClr val="tx1">
                    <a:lumMod val="95000"/>
                    <a:lumOff val="5000"/>
                  </a:schemeClr>
                </a:solidFill>
                <a:latin typeface="Arial" panose="020B0604020202020204" pitchFamily="34" charset="0"/>
                <a:cs typeface="Arial" panose="020B0604020202020204" pitchFamily="34" charset="0"/>
              </a:rPr>
              <a:t>Öğretmene ve aileye ek yükler getiren bir ekonomi programı </a:t>
            </a:r>
            <a:r>
              <a:rPr lang="tr-TR" sz="2800" dirty="0" smtClean="0">
                <a:solidFill>
                  <a:schemeClr val="tx1">
                    <a:lumMod val="95000"/>
                    <a:lumOff val="5000"/>
                  </a:schemeClr>
                </a:solidFill>
                <a:latin typeface="Arial" panose="020B0604020202020204" pitchFamily="34" charset="0"/>
                <a:cs typeface="Arial" panose="020B0604020202020204" pitchFamily="34" charset="0"/>
              </a:rPr>
              <a:t>değildir.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Öğrenciye yapabildiklerinden daha fazla ödev- çalışmayı zorunlu hale getiren bir ev ödevi- çalışma programı değildir.</a:t>
            </a:r>
          </a:p>
          <a:p>
            <a:endParaRPr lang="tr-TR" dirty="0"/>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5"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53044548"/>
      </p:ext>
    </p:extLst>
  </p:cSld>
  <p:clrMapOvr>
    <a:masterClrMapping/>
  </p:clrMapOvr>
  <p:transition spd="slow">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pPr lvl="0">
              <a:lnSpc>
                <a:spcPct val="100000"/>
              </a:lnSpc>
              <a:spcBef>
                <a:spcPct val="20000"/>
              </a:spcBef>
            </a:pPr>
            <a:r>
              <a:rPr lang="tr-TR" sz="2800" b="1" dirty="0" err="1" smtClean="0">
                <a:solidFill>
                  <a:srgbClr val="FF0000"/>
                </a:solidFill>
                <a:effectLst/>
                <a:latin typeface="Century Gothic"/>
                <a:ea typeface="+mn-ea"/>
                <a:cs typeface="+mn-cs"/>
              </a:rPr>
              <a:t>BEP’i</a:t>
            </a:r>
            <a:r>
              <a:rPr lang="tr-TR" sz="2800" b="1" dirty="0" smtClean="0">
                <a:solidFill>
                  <a:srgbClr val="FF0000"/>
                </a:solidFill>
                <a:effectLst/>
                <a:latin typeface="Century Gothic"/>
                <a:ea typeface="+mn-ea"/>
                <a:cs typeface="+mn-cs"/>
              </a:rPr>
              <a:t> Zorunlu </a:t>
            </a:r>
            <a:r>
              <a:rPr lang="tr-TR" sz="2800" b="1" dirty="0">
                <a:solidFill>
                  <a:srgbClr val="FF0000"/>
                </a:solidFill>
                <a:effectLst/>
                <a:latin typeface="Century Gothic"/>
                <a:ea typeface="+mn-ea"/>
                <a:cs typeface="+mn-cs"/>
              </a:rPr>
              <a:t>Kılan Nedenler Nelerdir</a:t>
            </a:r>
            <a:r>
              <a:rPr lang="tr-TR" sz="2800" b="1" dirty="0" smtClean="0">
                <a:solidFill>
                  <a:srgbClr val="FF0000"/>
                </a:solidFill>
                <a:effectLst/>
                <a:latin typeface="Century Gothic"/>
                <a:ea typeface="+mn-ea"/>
                <a:cs typeface="+mn-cs"/>
              </a:rPr>
              <a:t>?</a:t>
            </a:r>
            <a:endParaRPr lang="tr-TR" sz="2800" dirty="0"/>
          </a:p>
        </p:txBody>
      </p:sp>
      <p:sp>
        <p:nvSpPr>
          <p:cNvPr id="3" name="İçerik Yer Tutucusu 2"/>
          <p:cNvSpPr>
            <a:spLocks noGrp="1"/>
          </p:cNvSpPr>
          <p:nvPr>
            <p:ph idx="1"/>
          </p:nvPr>
        </p:nvSpPr>
        <p:spPr>
          <a:xfrm>
            <a:off x="640080" y="1162403"/>
            <a:ext cx="10972800" cy="5030434"/>
          </a:xfrm>
        </p:spPr>
        <p:txBody>
          <a:bodyPr>
            <a:normAutofit lnSpcReduction="10000"/>
          </a:bodyPr>
          <a:lstStyle/>
          <a:p>
            <a:pPr marL="0" indent="0">
              <a:buNone/>
            </a:pPr>
            <a:r>
              <a:rPr lang="tr-TR" b="1" dirty="0">
                <a:solidFill>
                  <a:srgbClr val="FF0000"/>
                </a:solidFill>
              </a:rPr>
              <a:t> </a:t>
            </a:r>
            <a:endParaRPr lang="tr-TR" dirty="0">
              <a:solidFill>
                <a:srgbClr val="FF0000"/>
              </a:solidFill>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Engel türü ve derecesi ne olursa olsun tüm bireyler öğrenebilir</a:t>
            </a:r>
          </a:p>
          <a:p>
            <a:pPr lvl="0"/>
            <a:r>
              <a:rPr lang="tr-TR" sz="2800" dirty="0">
                <a:solidFill>
                  <a:schemeClr val="tx1">
                    <a:lumMod val="95000"/>
                    <a:lumOff val="5000"/>
                  </a:schemeClr>
                </a:solidFill>
                <a:latin typeface="Arial" panose="020B0604020202020204" pitchFamily="34" charset="0"/>
                <a:cs typeface="Arial" panose="020B0604020202020204" pitchFamily="34" charset="0"/>
              </a:rPr>
              <a:t>Çocuklarda, dil, problem çözme, zihinsel süreçler, davranışsal özellikler ve öğrenme özellikleri birbirinden farklılık </a:t>
            </a:r>
            <a:r>
              <a:rPr lang="tr-TR" sz="2800" dirty="0" smtClean="0">
                <a:solidFill>
                  <a:schemeClr val="tx1">
                    <a:lumMod val="95000"/>
                    <a:lumOff val="5000"/>
                  </a:schemeClr>
                </a:solidFill>
                <a:latin typeface="Arial" panose="020B0604020202020204" pitchFamily="34" charset="0"/>
                <a:cs typeface="Arial" panose="020B0604020202020204" pitchFamily="34" charset="0"/>
              </a:rPr>
              <a:t>gösterebilir.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Öğrencilerin ilgi ve yetenekleri birbirinden farklıdır. Örneğin, bir kişi spor etkinliklerinde çok başarılı; ancak sanatsal faaliyetlerde başarısız olabilir. BEP, farklılıkları göze alarak öğrencinin gelişimini desteklemeyi </a:t>
            </a:r>
            <a:r>
              <a:rPr lang="tr-TR" sz="2800" dirty="0" smtClean="0">
                <a:solidFill>
                  <a:schemeClr val="tx1">
                    <a:lumMod val="95000"/>
                    <a:lumOff val="5000"/>
                  </a:schemeClr>
                </a:solidFill>
                <a:latin typeface="Arial" panose="020B0604020202020204" pitchFamily="34" charset="0"/>
                <a:cs typeface="Arial" panose="020B0604020202020204" pitchFamily="34" charset="0"/>
              </a:rPr>
              <a:t>hedefler.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lvl="0"/>
            <a:r>
              <a:rPr lang="tr-TR" sz="2800" dirty="0">
                <a:solidFill>
                  <a:schemeClr val="tx1">
                    <a:lumMod val="95000"/>
                    <a:lumOff val="5000"/>
                  </a:schemeClr>
                </a:solidFill>
                <a:latin typeface="Arial" panose="020B0604020202020204" pitchFamily="34" charset="0"/>
                <a:cs typeface="Arial" panose="020B0604020202020204" pitchFamily="34" charset="0"/>
              </a:rPr>
              <a:t>Öğrencinin eğitim ihtiyaçlarını yalnızca müfredatla sınırlandırmadan, toplumda kendisinden beklenen bağımsız yaşam becerilerinin öğretimine fırsat </a:t>
            </a:r>
            <a:r>
              <a:rPr lang="tr-TR" sz="2800" dirty="0" smtClean="0">
                <a:solidFill>
                  <a:schemeClr val="tx1">
                    <a:lumMod val="95000"/>
                    <a:lumOff val="5000"/>
                  </a:schemeClr>
                </a:solidFill>
                <a:latin typeface="Arial" panose="020B0604020202020204" pitchFamily="34" charset="0"/>
                <a:cs typeface="Arial" panose="020B0604020202020204" pitchFamily="34" charset="0"/>
              </a:rPr>
              <a:t>sağlar.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endParaRPr lang="tr-TR" dirty="0"/>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5"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56629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pPr lvl="0">
              <a:lnSpc>
                <a:spcPct val="100000"/>
              </a:lnSpc>
              <a:spcBef>
                <a:spcPct val="20000"/>
              </a:spcBef>
            </a:pPr>
            <a:r>
              <a:rPr lang="tr-TR" sz="3200" b="1" dirty="0" err="1" smtClean="0">
                <a:solidFill>
                  <a:srgbClr val="FF0000"/>
                </a:solidFill>
                <a:effectLst/>
                <a:latin typeface="Century Gothic"/>
                <a:ea typeface="+mn-ea"/>
                <a:cs typeface="+mn-cs"/>
              </a:rPr>
              <a:t>BEP’in</a:t>
            </a:r>
            <a:r>
              <a:rPr lang="tr-TR" sz="3200" b="1" dirty="0" smtClean="0">
                <a:solidFill>
                  <a:srgbClr val="FF0000"/>
                </a:solidFill>
                <a:effectLst/>
                <a:latin typeface="Century Gothic"/>
                <a:ea typeface="+mn-ea"/>
                <a:cs typeface="+mn-cs"/>
              </a:rPr>
              <a:t> </a:t>
            </a:r>
            <a:r>
              <a:rPr lang="tr-TR" sz="3200" b="1" dirty="0">
                <a:solidFill>
                  <a:srgbClr val="FF0000"/>
                </a:solidFill>
                <a:effectLst/>
                <a:latin typeface="Century Gothic"/>
                <a:ea typeface="+mn-ea"/>
                <a:cs typeface="+mn-cs"/>
              </a:rPr>
              <a:t>İşlevi Nedir</a:t>
            </a:r>
            <a:r>
              <a:rPr lang="tr-TR" sz="3200" b="1" dirty="0" smtClean="0">
                <a:solidFill>
                  <a:srgbClr val="FF0000"/>
                </a:solidFill>
                <a:effectLst/>
                <a:latin typeface="Century Gothic"/>
                <a:ea typeface="+mn-ea"/>
                <a:cs typeface="+mn-cs"/>
              </a:rPr>
              <a:t>?</a:t>
            </a:r>
            <a:endParaRPr lang="tr-TR" sz="3200" dirty="0"/>
          </a:p>
        </p:txBody>
      </p:sp>
      <p:sp>
        <p:nvSpPr>
          <p:cNvPr id="3" name="İçerik Yer Tutucusu 2"/>
          <p:cNvSpPr>
            <a:spLocks noGrp="1"/>
          </p:cNvSpPr>
          <p:nvPr>
            <p:ph idx="1"/>
          </p:nvPr>
        </p:nvSpPr>
        <p:spPr>
          <a:xfrm>
            <a:off x="640080" y="1162403"/>
            <a:ext cx="10972800" cy="5030434"/>
          </a:xfrm>
        </p:spPr>
        <p:txBody>
          <a:bodyPr>
            <a:normAutofit fontScale="92500"/>
          </a:bodyPr>
          <a:lstStyle/>
          <a:p>
            <a:pPr marL="0" indent="0">
              <a:buNone/>
            </a:pPr>
            <a:r>
              <a:rPr lang="tr-TR" b="1" dirty="0">
                <a:solidFill>
                  <a:srgbClr val="FF0000"/>
                </a:solidFill>
              </a:rPr>
              <a:t> </a:t>
            </a:r>
            <a:endParaRPr lang="tr-TR" dirty="0">
              <a:solidFill>
                <a:srgbClr val="FF0000"/>
              </a:solidFill>
            </a:endParaRPr>
          </a:p>
          <a:p>
            <a:pPr lvl="0"/>
            <a:r>
              <a:rPr lang="tr-TR" sz="3200" dirty="0">
                <a:solidFill>
                  <a:schemeClr val="tx1">
                    <a:lumMod val="95000"/>
                    <a:lumOff val="5000"/>
                  </a:schemeClr>
                </a:solidFill>
                <a:latin typeface="Arial" panose="020B0604020202020204" pitchFamily="34" charset="0"/>
                <a:cs typeface="Arial" panose="020B0604020202020204" pitchFamily="34" charset="0"/>
              </a:rPr>
              <a:t>BEP toplantıları, aile ve okul personeli arasındaki iletişim aracıdır. Öğrencinin ihtiyaçları, nelerin sağlanabileceği ve karşılaşılabilecek durumların neler olabileceği konusunda her iki tarafa da eşit söz hakkı sağlar.</a:t>
            </a:r>
          </a:p>
          <a:p>
            <a:pPr lvl="0"/>
            <a:r>
              <a:rPr lang="tr-TR" sz="3200" dirty="0">
                <a:solidFill>
                  <a:schemeClr val="tx1">
                    <a:lumMod val="95000"/>
                    <a:lumOff val="5000"/>
                  </a:schemeClr>
                </a:solidFill>
                <a:latin typeface="Arial" panose="020B0604020202020204" pitchFamily="34" charset="0"/>
                <a:cs typeface="Arial" panose="020B0604020202020204" pitchFamily="34" charset="0"/>
              </a:rPr>
              <a:t>Öğrencinin ihtiyacı olan özel eğitim hizmetleri ile ilişkili destek hizmetlerin öğrenciye sunulacağına dair yazılı bir taahhüttür</a:t>
            </a:r>
          </a:p>
          <a:p>
            <a:pPr lvl="0"/>
            <a:r>
              <a:rPr lang="tr-TR" sz="3200" dirty="0">
                <a:solidFill>
                  <a:schemeClr val="tx1">
                    <a:lumMod val="95000"/>
                    <a:lumOff val="5000"/>
                  </a:schemeClr>
                </a:solidFill>
                <a:latin typeface="Arial" panose="020B0604020202020204" pitchFamily="34" charset="0"/>
                <a:cs typeface="Arial" panose="020B0604020202020204" pitchFamily="34" charset="0"/>
              </a:rPr>
              <a:t>Aile, okul ve ilişkili tüm birimlerin çalışmalarını ve bu çalışmaların öğrenciye katkılarını izleme ve değerlendirme aracıdır.</a:t>
            </a: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5"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508945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endParaRPr lang="tr-TR" dirty="0"/>
          </a:p>
        </p:txBody>
      </p:sp>
      <p:sp>
        <p:nvSpPr>
          <p:cNvPr id="3" name="İçerik Yer Tutucusu 2"/>
          <p:cNvSpPr>
            <a:spLocks noGrp="1"/>
          </p:cNvSpPr>
          <p:nvPr>
            <p:ph idx="1"/>
          </p:nvPr>
        </p:nvSpPr>
        <p:spPr>
          <a:xfrm>
            <a:off x="640080" y="1162403"/>
            <a:ext cx="10972800" cy="5030434"/>
          </a:xfrm>
        </p:spPr>
        <p:txBody>
          <a:bodyPr>
            <a:normAutofit/>
          </a:bodyPr>
          <a:lstStyle/>
          <a:p>
            <a:pPr marL="0" indent="0" algn="ctr">
              <a:buNone/>
            </a:pPr>
            <a:r>
              <a:rPr lang="tr-TR" sz="10000" dirty="0" smtClean="0">
                <a:solidFill>
                  <a:schemeClr val="tx1"/>
                </a:solidFill>
                <a:latin typeface="Arial Black" panose="020B0A04020102020204" pitchFamily="34" charset="0"/>
              </a:rPr>
              <a:t>Teşekkür ederiz</a:t>
            </a:r>
            <a:r>
              <a:rPr lang="tr-TR" sz="9600" dirty="0" smtClean="0">
                <a:solidFill>
                  <a:schemeClr val="tx1"/>
                </a:solidFill>
                <a:latin typeface="Arial Black" panose="020B0A04020102020204" pitchFamily="34" charset="0"/>
              </a:rPr>
              <a:t>.</a:t>
            </a:r>
            <a:endParaRPr lang="tr-TR" sz="9600" dirty="0">
              <a:solidFill>
                <a:schemeClr val="tx1"/>
              </a:solidFill>
              <a:latin typeface="Arial Black" panose="020B0A04020102020204" pitchFamily="34" charset="0"/>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3004456" y="1234344"/>
            <a:ext cx="5839097" cy="4958493"/>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53896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3600" b="1" dirty="0">
                <a:solidFill>
                  <a:srgbClr val="FF0000"/>
                </a:solidFill>
                <a:effectLst/>
                <a:latin typeface="Century Gothic"/>
                <a:ea typeface="+mn-ea"/>
                <a:cs typeface="+mn-cs"/>
              </a:rPr>
              <a:t>Kaynaştırma Yoluyla Eğitimin Amacı</a:t>
            </a:r>
            <a:endParaRPr lang="tr-TR" sz="3600" dirty="0"/>
          </a:p>
        </p:txBody>
      </p:sp>
      <p:sp>
        <p:nvSpPr>
          <p:cNvPr id="3" name="İçerik Yer Tutucusu 2"/>
          <p:cNvSpPr>
            <a:spLocks noGrp="1"/>
          </p:cNvSpPr>
          <p:nvPr>
            <p:ph idx="1"/>
          </p:nvPr>
        </p:nvSpPr>
        <p:spPr>
          <a:xfrm>
            <a:off x="640080" y="1162403"/>
            <a:ext cx="10972800" cy="5030434"/>
          </a:xfrm>
        </p:spPr>
        <p:txBody>
          <a:bodyPr>
            <a:normAutofit lnSpcReduction="10000"/>
          </a:bodyPr>
          <a:lstStyle/>
          <a:p>
            <a:pPr marL="0" indent="0">
              <a:buNone/>
            </a:pPr>
            <a:endParaRPr lang="tr-TR" dirty="0" smtClean="0">
              <a:solidFill>
                <a:schemeClr val="tx1">
                  <a:lumMod val="95000"/>
                  <a:lumOff val="5000"/>
                </a:schemeClr>
              </a:solidFill>
            </a:endParaRPr>
          </a:p>
          <a:p>
            <a:r>
              <a:rPr lang="tr-TR" sz="2800" dirty="0" smtClean="0">
                <a:solidFill>
                  <a:schemeClr val="tx1">
                    <a:lumMod val="95000"/>
                    <a:lumOff val="5000"/>
                  </a:schemeClr>
                </a:solidFill>
                <a:latin typeface="Arial Black" panose="020B0A04020102020204" pitchFamily="34" charset="0"/>
              </a:rPr>
              <a:t>Çocuğu </a:t>
            </a:r>
            <a:r>
              <a:rPr lang="tr-TR" sz="2800" dirty="0">
                <a:solidFill>
                  <a:schemeClr val="tx1">
                    <a:lumMod val="95000"/>
                    <a:lumOff val="5000"/>
                  </a:schemeClr>
                </a:solidFill>
                <a:latin typeface="Arial Black" panose="020B0A04020102020204" pitchFamily="34" charset="0"/>
              </a:rPr>
              <a:t>normal hale getirmek değil, onun ilgi ve yeteneklerini en iyi şekilde kullanmasını sağlamak, toplum içinde yaşayabilmesini kolaylaştırmaktır</a:t>
            </a:r>
            <a:r>
              <a:rPr lang="tr-TR" sz="2800" dirty="0" smtClean="0">
                <a:solidFill>
                  <a:schemeClr val="tx1">
                    <a:lumMod val="95000"/>
                    <a:lumOff val="5000"/>
                  </a:schemeClr>
                </a:solidFill>
                <a:latin typeface="Arial Black" panose="020B0A04020102020204" pitchFamily="34" charset="0"/>
              </a:rPr>
              <a:t>.</a:t>
            </a:r>
          </a:p>
          <a:p>
            <a:pPr marL="0" indent="0">
              <a:buNone/>
            </a:pPr>
            <a:endParaRPr lang="tr-TR" sz="2800" dirty="0">
              <a:solidFill>
                <a:schemeClr val="tx1">
                  <a:lumMod val="95000"/>
                  <a:lumOff val="5000"/>
                </a:schemeClr>
              </a:solidFill>
              <a:latin typeface="Arial Black" panose="020B0A04020102020204" pitchFamily="34" charset="0"/>
            </a:endParaRPr>
          </a:p>
          <a:p>
            <a:pPr lvl="0"/>
            <a:r>
              <a:rPr lang="tr-TR" sz="2800" dirty="0">
                <a:solidFill>
                  <a:schemeClr val="tx1">
                    <a:lumMod val="95000"/>
                    <a:lumOff val="5000"/>
                  </a:schemeClr>
                </a:solidFill>
                <a:latin typeface="Arial Black" panose="020B0A04020102020204" pitchFamily="34" charset="0"/>
              </a:rPr>
              <a:t>Demokratik insancıl yaklaşımın sonucu olarak gelinen noktada özel eğitime ihtiyacı olan öğrencilerin normalleşme süreci içerisinde </a:t>
            </a:r>
            <a:r>
              <a:rPr lang="tr-TR" sz="2800">
                <a:solidFill>
                  <a:schemeClr val="tx1">
                    <a:lumMod val="95000"/>
                    <a:lumOff val="5000"/>
                  </a:schemeClr>
                </a:solidFill>
                <a:latin typeface="Arial Black" panose="020B0A04020102020204" pitchFamily="34" charset="0"/>
              </a:rPr>
              <a:t>akran </a:t>
            </a:r>
            <a:r>
              <a:rPr lang="tr-TR" sz="2800" smtClean="0">
                <a:solidFill>
                  <a:schemeClr val="tx1">
                    <a:lumMod val="95000"/>
                    <a:lumOff val="5000"/>
                  </a:schemeClr>
                </a:solidFill>
                <a:latin typeface="Arial Black" panose="020B0A04020102020204" pitchFamily="34" charset="0"/>
              </a:rPr>
              <a:t>grubuyla </a:t>
            </a:r>
            <a:r>
              <a:rPr lang="tr-TR" sz="2800" dirty="0">
                <a:solidFill>
                  <a:schemeClr val="tx1">
                    <a:lumMod val="95000"/>
                    <a:lumOff val="5000"/>
                  </a:schemeClr>
                </a:solidFill>
                <a:latin typeface="Arial Black" panose="020B0A04020102020204" pitchFamily="34" charset="0"/>
              </a:rPr>
              <a:t>birlikte eğitilmesine kaynaştırma eğitimi uygulamaları ile azami gayret gösterilmektedir.</a:t>
            </a:r>
          </a:p>
          <a:p>
            <a:pPr marL="0" indent="0">
              <a:buNone/>
            </a:pPr>
            <a:r>
              <a:rPr lang="tr-TR" sz="2800" dirty="0">
                <a:solidFill>
                  <a:schemeClr val="tx1">
                    <a:lumMod val="95000"/>
                    <a:lumOff val="5000"/>
                  </a:schemeClr>
                </a:solidFill>
                <a:latin typeface="Arial Black" panose="020B0A04020102020204" pitchFamily="34" charset="0"/>
              </a:rPr>
              <a:t> </a:t>
            </a:r>
          </a:p>
          <a:p>
            <a:endParaRPr lang="tr-TR" dirty="0"/>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5"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45726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3200" b="1" dirty="0">
                <a:solidFill>
                  <a:srgbClr val="FF0000"/>
                </a:solidFill>
                <a:effectLst/>
                <a:latin typeface="Century Gothic"/>
                <a:ea typeface="+mn-ea"/>
                <a:cs typeface="+mn-cs"/>
              </a:rPr>
              <a:t>KAYNAŞTIRMA YOLUYLA EĞİTİM NASIL UYGULANIR</a:t>
            </a:r>
            <a:endParaRPr lang="tr-TR" sz="3200" dirty="0"/>
          </a:p>
        </p:txBody>
      </p:sp>
      <p:sp>
        <p:nvSpPr>
          <p:cNvPr id="3" name="İçerik Yer Tutucusu 2"/>
          <p:cNvSpPr>
            <a:spLocks noGrp="1"/>
          </p:cNvSpPr>
          <p:nvPr>
            <p:ph idx="1"/>
          </p:nvPr>
        </p:nvSpPr>
        <p:spPr>
          <a:xfrm>
            <a:off x="640080" y="1162403"/>
            <a:ext cx="10972800" cy="5030434"/>
          </a:xfrm>
        </p:spPr>
        <p:txBody>
          <a:bodyPr>
            <a:normAutofit lnSpcReduction="10000"/>
          </a:bodyPr>
          <a:lstStyle/>
          <a:p>
            <a:pPr marL="0" indent="0">
              <a:buNone/>
            </a:pPr>
            <a:endParaRPr lang="tr-TR" dirty="0">
              <a:solidFill>
                <a:schemeClr val="tx1">
                  <a:lumMod val="95000"/>
                  <a:lumOff val="5000"/>
                </a:schemeClr>
              </a:solidFill>
            </a:endParaRPr>
          </a:p>
          <a:p>
            <a:r>
              <a:rPr lang="tr-TR" b="1" dirty="0">
                <a:solidFill>
                  <a:schemeClr val="tx1">
                    <a:lumMod val="95000"/>
                    <a:lumOff val="5000"/>
                  </a:schemeClr>
                </a:solidFill>
                <a:latin typeface="Arial" panose="020B0604020202020204" pitchFamily="34" charset="0"/>
                <a:cs typeface="Arial" panose="020B0604020202020204" pitchFamily="34" charset="0"/>
              </a:rPr>
              <a:t>Tam Zamanlı Kaynaştırma Nedir?</a:t>
            </a:r>
            <a:endParaRPr lang="tr-TR" dirty="0">
              <a:solidFill>
                <a:schemeClr val="tx1">
                  <a:lumMod val="95000"/>
                  <a:lumOff val="5000"/>
                </a:schemeClr>
              </a:solidFill>
              <a:latin typeface="Arial" panose="020B0604020202020204" pitchFamily="34" charset="0"/>
              <a:cs typeface="Arial" panose="020B0604020202020204" pitchFamily="34" charset="0"/>
            </a:endParaRPr>
          </a:p>
          <a:p>
            <a:r>
              <a:rPr lang="tr-TR" dirty="0">
                <a:solidFill>
                  <a:schemeClr val="tx1">
                    <a:lumMod val="95000"/>
                    <a:lumOff val="5000"/>
                  </a:schemeClr>
                </a:solidFill>
                <a:latin typeface="Arial" panose="020B0604020202020204" pitchFamily="34" charset="0"/>
                <a:cs typeface="Arial" panose="020B0604020202020204" pitchFamily="34" charset="0"/>
              </a:rPr>
              <a:t>Ülkemizde kaynaştırma yoluyla eğitim uygulamalarının büyük bir çoğunluğu tam zamanlı kaynaştırma uygulaması şeklinde yapılmaktadır</a:t>
            </a:r>
            <a:r>
              <a:rPr lang="tr-TR" dirty="0" smtClean="0">
                <a:solidFill>
                  <a:schemeClr val="tx1">
                    <a:lumMod val="95000"/>
                    <a:lumOff val="5000"/>
                  </a:schemeClr>
                </a:solidFill>
                <a:latin typeface="Arial" panose="020B0604020202020204" pitchFamily="34" charset="0"/>
                <a:cs typeface="Arial" panose="020B0604020202020204" pitchFamily="34" charset="0"/>
              </a:rPr>
              <a:t>.</a:t>
            </a:r>
          </a:p>
          <a:p>
            <a:pPr marL="0" indent="0">
              <a:buNone/>
            </a:pPr>
            <a:endParaRPr lang="tr-TR" dirty="0">
              <a:solidFill>
                <a:schemeClr val="tx1">
                  <a:lumMod val="95000"/>
                  <a:lumOff val="5000"/>
                </a:schemeClr>
              </a:solidFill>
              <a:latin typeface="Arial" panose="020B0604020202020204" pitchFamily="34" charset="0"/>
              <a:cs typeface="Arial" panose="020B0604020202020204" pitchFamily="34" charset="0"/>
            </a:endParaRPr>
          </a:p>
          <a:p>
            <a:r>
              <a:rPr lang="tr-TR" dirty="0">
                <a:solidFill>
                  <a:schemeClr val="tx1">
                    <a:lumMod val="95000"/>
                    <a:lumOff val="5000"/>
                  </a:schemeClr>
                </a:solidFill>
                <a:latin typeface="Arial" panose="020B0604020202020204" pitchFamily="34" charset="0"/>
                <a:cs typeface="Arial" panose="020B0604020202020204" pitchFamily="34" charset="0"/>
              </a:rPr>
              <a:t> </a:t>
            </a:r>
            <a:r>
              <a:rPr lang="tr-TR" b="1" dirty="0">
                <a:solidFill>
                  <a:schemeClr val="tx1">
                    <a:lumMod val="95000"/>
                    <a:lumOff val="5000"/>
                  </a:schemeClr>
                </a:solidFill>
                <a:latin typeface="Arial" panose="020B0604020202020204" pitchFamily="34" charset="0"/>
                <a:cs typeface="Arial" panose="020B0604020202020204" pitchFamily="34" charset="0"/>
              </a:rPr>
              <a:t>Bu modelde</a:t>
            </a:r>
            <a:endParaRPr lang="tr-TR" dirty="0">
              <a:solidFill>
                <a:schemeClr val="tx1">
                  <a:lumMod val="95000"/>
                  <a:lumOff val="5000"/>
                </a:schemeClr>
              </a:solidFill>
              <a:latin typeface="Arial" panose="020B0604020202020204" pitchFamily="34" charset="0"/>
              <a:cs typeface="Arial" panose="020B0604020202020204" pitchFamily="34" charset="0"/>
            </a:endParaRPr>
          </a:p>
          <a:p>
            <a:r>
              <a:rPr lang="tr-TR" b="1" dirty="0">
                <a:solidFill>
                  <a:schemeClr val="tx1">
                    <a:lumMod val="95000"/>
                    <a:lumOff val="5000"/>
                  </a:schemeClr>
                </a:solidFill>
                <a:latin typeface="Arial" panose="020B0604020202020204" pitchFamily="34" charset="0"/>
                <a:cs typeface="Arial" panose="020B0604020202020204" pitchFamily="34" charset="0"/>
              </a:rPr>
              <a:t>-</a:t>
            </a:r>
            <a:r>
              <a:rPr lang="tr-TR" dirty="0">
                <a:solidFill>
                  <a:schemeClr val="tx1">
                    <a:lumMod val="95000"/>
                    <a:lumOff val="5000"/>
                  </a:schemeClr>
                </a:solidFill>
                <a:latin typeface="Arial" panose="020B0604020202020204" pitchFamily="34" charset="0"/>
                <a:cs typeface="Arial" panose="020B0604020202020204" pitchFamily="34" charset="0"/>
              </a:rPr>
              <a:t>Özel eğitime ihtiyacı olan öğrencinin kaydı normal sınıftadır</a:t>
            </a:r>
          </a:p>
          <a:p>
            <a:r>
              <a:rPr lang="tr-TR" dirty="0">
                <a:solidFill>
                  <a:schemeClr val="tx1">
                    <a:lumMod val="95000"/>
                    <a:lumOff val="5000"/>
                  </a:schemeClr>
                </a:solidFill>
                <a:latin typeface="Arial" panose="020B0604020202020204" pitchFamily="34" charset="0"/>
                <a:cs typeface="Arial" panose="020B0604020202020204" pitchFamily="34" charset="0"/>
              </a:rPr>
              <a:t>-Öğrenci normal sınıfta tam gün boyunca eğitim almaktadır.</a:t>
            </a:r>
          </a:p>
          <a:p>
            <a:r>
              <a:rPr lang="tr-TR" dirty="0">
                <a:solidFill>
                  <a:schemeClr val="tx1">
                    <a:lumMod val="95000"/>
                    <a:lumOff val="5000"/>
                  </a:schemeClr>
                </a:solidFill>
                <a:latin typeface="Arial" panose="020B0604020202020204" pitchFamily="34" charset="0"/>
                <a:cs typeface="Arial" panose="020B0604020202020204" pitchFamily="34" charset="0"/>
              </a:rPr>
              <a:t>-Özel eğitim gerektiren öğrencilerin, akranlarıyla birlikte okul öncesi, ilköğretim, orta öğretim ve yaygın eğitim kurumlarında aynı sınıfta eğitim görmesi ve sosyal açıdan bütünleştirilmesi için; özel eğitim destek hizmetleri (destek eğitim odası), özel araç- gereç ve eğitim materyalleri sağlanır. Eğitim programı bireyselleştirilerek uygulanır ve gerekli fiziksel düzenlemeler </a:t>
            </a:r>
            <a:r>
              <a:rPr lang="tr-TR" dirty="0" smtClean="0">
                <a:solidFill>
                  <a:schemeClr val="tx1">
                    <a:lumMod val="95000"/>
                    <a:lumOff val="5000"/>
                  </a:schemeClr>
                </a:solidFill>
                <a:latin typeface="Arial" panose="020B0604020202020204" pitchFamily="34" charset="0"/>
                <a:cs typeface="Arial" panose="020B0604020202020204" pitchFamily="34" charset="0"/>
              </a:rPr>
              <a:t>yapılır.</a:t>
            </a:r>
            <a:endParaRPr lang="tr-TR" dirty="0">
              <a:solidFill>
                <a:schemeClr val="tx1">
                  <a:lumMod val="95000"/>
                  <a:lumOff val="5000"/>
                </a:schemeClr>
              </a:solidFill>
              <a:latin typeface="Arial" panose="020B0604020202020204" pitchFamily="34" charset="0"/>
              <a:cs typeface="Arial" panose="020B0604020202020204" pitchFamily="34" charset="0"/>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770535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pPr marL="342900" lvl="0" indent="-342900">
              <a:lnSpc>
                <a:spcPct val="100000"/>
              </a:lnSpc>
              <a:spcBef>
                <a:spcPct val="20000"/>
              </a:spcBef>
            </a:pPr>
            <a:r>
              <a:rPr lang="tr-TR" sz="3600" b="1" dirty="0">
                <a:solidFill>
                  <a:srgbClr val="FF0000"/>
                </a:solidFill>
                <a:effectLst/>
                <a:latin typeface="Arial" panose="020B0604020202020204" pitchFamily="34" charset="0"/>
                <a:ea typeface="+mn-ea"/>
                <a:cs typeface="Arial" panose="020B0604020202020204" pitchFamily="34" charset="0"/>
              </a:rPr>
              <a:t>Yarı Zamanlı Kaynaştırma Nedir</a:t>
            </a:r>
            <a:r>
              <a:rPr lang="tr-TR" sz="3600" b="1" dirty="0" smtClean="0">
                <a:solidFill>
                  <a:srgbClr val="FF0000"/>
                </a:solidFill>
                <a:effectLst/>
                <a:latin typeface="Arial" panose="020B0604020202020204" pitchFamily="34" charset="0"/>
                <a:ea typeface="+mn-ea"/>
                <a:cs typeface="Arial" panose="020B0604020202020204" pitchFamily="34" charset="0"/>
              </a:rPr>
              <a:t>?</a:t>
            </a:r>
            <a:endParaRPr lang="tr-TR" sz="3600"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40080" y="1162403"/>
            <a:ext cx="10972800" cy="5030434"/>
          </a:xfrm>
        </p:spPr>
        <p:txBody>
          <a:bodyPr/>
          <a:lstStyle/>
          <a:p>
            <a:endParaRPr lang="tr-TR" b="1" dirty="0" smtClean="0">
              <a:solidFill>
                <a:schemeClr val="tx1">
                  <a:lumMod val="95000"/>
                  <a:lumOff val="5000"/>
                </a:schemeClr>
              </a:solidFill>
            </a:endParaRPr>
          </a:p>
          <a:p>
            <a:endParaRPr lang="tr-TR" b="1" dirty="0">
              <a:solidFill>
                <a:schemeClr val="tx1">
                  <a:lumMod val="95000"/>
                  <a:lumOff val="5000"/>
                </a:schemeClr>
              </a:solidFill>
            </a:endParaRPr>
          </a:p>
          <a:p>
            <a:r>
              <a:rPr lang="tr-TR" dirty="0" smtClean="0">
                <a:solidFill>
                  <a:schemeClr val="tx1">
                    <a:lumMod val="95000"/>
                    <a:lumOff val="5000"/>
                  </a:schemeClr>
                </a:solidFill>
                <a:latin typeface="Arial" panose="020B0604020202020204" pitchFamily="34" charset="0"/>
                <a:cs typeface="Arial" panose="020B0604020202020204" pitchFamily="34" charset="0"/>
              </a:rPr>
              <a:t>Yarı </a:t>
            </a:r>
            <a:r>
              <a:rPr lang="tr-TR" dirty="0">
                <a:solidFill>
                  <a:schemeClr val="tx1">
                    <a:lumMod val="95000"/>
                    <a:lumOff val="5000"/>
                  </a:schemeClr>
                </a:solidFill>
                <a:latin typeface="Arial" panose="020B0604020202020204" pitchFamily="34" charset="0"/>
                <a:cs typeface="Arial" panose="020B0604020202020204" pitchFamily="34" charset="0"/>
              </a:rPr>
              <a:t>zamanlı kaynaştırma uygulamaları, öğrencilerin bazı derslere yetersizliği olmayan akranlarıyla birlikte katılmaları yoluyla yapılır. </a:t>
            </a:r>
            <a:endParaRPr lang="tr-TR" dirty="0" smtClean="0">
              <a:solidFill>
                <a:schemeClr val="tx1">
                  <a:lumMod val="95000"/>
                  <a:lumOff val="5000"/>
                </a:schemeClr>
              </a:solidFill>
              <a:latin typeface="Arial" panose="020B0604020202020204" pitchFamily="34" charset="0"/>
              <a:cs typeface="Arial" panose="020B0604020202020204" pitchFamily="34" charset="0"/>
            </a:endParaRPr>
          </a:p>
          <a:p>
            <a:pPr marL="0" indent="0">
              <a:buNone/>
            </a:pPr>
            <a:endParaRPr lang="tr-TR" dirty="0">
              <a:solidFill>
                <a:schemeClr val="tx1">
                  <a:lumMod val="95000"/>
                  <a:lumOff val="5000"/>
                </a:schemeClr>
              </a:solidFill>
              <a:latin typeface="Arial" panose="020B0604020202020204" pitchFamily="34" charset="0"/>
              <a:cs typeface="Arial" panose="020B0604020202020204" pitchFamily="34" charset="0"/>
            </a:endParaRPr>
          </a:p>
          <a:p>
            <a:r>
              <a:rPr lang="tr-TR" dirty="0" smtClean="0">
                <a:solidFill>
                  <a:schemeClr val="tx1">
                    <a:lumMod val="95000"/>
                    <a:lumOff val="5000"/>
                  </a:schemeClr>
                </a:solidFill>
                <a:latin typeface="Arial" panose="020B0604020202020204" pitchFamily="34" charset="0"/>
                <a:cs typeface="Arial" panose="020B0604020202020204" pitchFamily="34" charset="0"/>
              </a:rPr>
              <a:t>Özel </a:t>
            </a:r>
            <a:r>
              <a:rPr lang="tr-TR" dirty="0">
                <a:solidFill>
                  <a:schemeClr val="tx1">
                    <a:lumMod val="95000"/>
                    <a:lumOff val="5000"/>
                  </a:schemeClr>
                </a:solidFill>
                <a:latin typeface="Arial" panose="020B0604020202020204" pitchFamily="34" charset="0"/>
                <a:cs typeface="Arial" panose="020B0604020202020204" pitchFamily="34" charset="0"/>
              </a:rPr>
              <a:t>eğitime ihtiyacı olan öğrencinin kaydı özel eğitim sınıfındadır</a:t>
            </a:r>
            <a:r>
              <a:rPr lang="tr-TR" dirty="0" smtClean="0">
                <a:solidFill>
                  <a:schemeClr val="tx1">
                    <a:lumMod val="95000"/>
                    <a:lumOff val="5000"/>
                  </a:schemeClr>
                </a:solidFill>
                <a:latin typeface="Arial" panose="020B0604020202020204" pitchFamily="34" charset="0"/>
                <a:cs typeface="Arial" panose="020B0604020202020204" pitchFamily="34" charset="0"/>
              </a:rPr>
              <a:t>.</a:t>
            </a:r>
          </a:p>
          <a:p>
            <a:pPr marL="0" indent="0">
              <a:buNone/>
            </a:pPr>
            <a:endParaRPr lang="tr-TR" dirty="0">
              <a:solidFill>
                <a:schemeClr val="tx1">
                  <a:lumMod val="95000"/>
                  <a:lumOff val="5000"/>
                </a:schemeClr>
              </a:solidFill>
              <a:latin typeface="Arial" panose="020B0604020202020204" pitchFamily="34" charset="0"/>
              <a:cs typeface="Arial" panose="020B0604020202020204" pitchFamily="34" charset="0"/>
            </a:endParaRPr>
          </a:p>
          <a:p>
            <a:r>
              <a:rPr lang="tr-TR" dirty="0" smtClean="0">
                <a:solidFill>
                  <a:schemeClr val="tx1">
                    <a:lumMod val="95000"/>
                    <a:lumOff val="5000"/>
                  </a:schemeClr>
                </a:solidFill>
                <a:latin typeface="Arial" panose="020B0604020202020204" pitchFamily="34" charset="0"/>
                <a:cs typeface="Arial" panose="020B0604020202020204" pitchFamily="34" charset="0"/>
              </a:rPr>
              <a:t>Özel </a:t>
            </a:r>
            <a:r>
              <a:rPr lang="tr-TR" dirty="0">
                <a:solidFill>
                  <a:schemeClr val="tx1">
                    <a:lumMod val="95000"/>
                    <a:lumOff val="5000"/>
                  </a:schemeClr>
                </a:solidFill>
                <a:latin typeface="Arial" panose="020B0604020202020204" pitchFamily="34" charset="0"/>
                <a:cs typeface="Arial" panose="020B0604020202020204" pitchFamily="34" charset="0"/>
              </a:rPr>
              <a:t>eğitim sınıfı öğrencisi başarılı olabileceği derslerde ve sosyal etkinliklerde yetersizliği olmayan akranlarıyla birlikte normal sınıfta eğitim almaktadır</a:t>
            </a:r>
          </a:p>
          <a:p>
            <a:pPr marL="0" indent="0">
              <a:buNone/>
            </a:pPr>
            <a:r>
              <a:rPr lang="tr-TR" b="1" dirty="0">
                <a:solidFill>
                  <a:schemeClr val="tx1">
                    <a:lumMod val="95000"/>
                    <a:lumOff val="5000"/>
                  </a:schemeClr>
                </a:solidFill>
              </a:rPr>
              <a:t> </a:t>
            </a:r>
            <a:endParaRPr lang="tr-TR" dirty="0">
              <a:solidFill>
                <a:schemeClr val="tx1">
                  <a:lumMod val="95000"/>
                  <a:lumOff val="5000"/>
                </a:schemeClr>
              </a:solidFill>
            </a:endParaRPr>
          </a:p>
          <a:p>
            <a:endParaRPr lang="tr-TR" dirty="0"/>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5"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51702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pPr marL="342900" lvl="0" indent="-342900">
              <a:lnSpc>
                <a:spcPct val="100000"/>
              </a:lnSpc>
              <a:spcBef>
                <a:spcPct val="20000"/>
              </a:spcBef>
            </a:pPr>
            <a:r>
              <a:rPr lang="tr-TR" sz="3200" b="1" dirty="0">
                <a:solidFill>
                  <a:srgbClr val="FF0000"/>
                </a:solidFill>
                <a:effectLst/>
                <a:latin typeface="Arial" panose="020B0604020202020204" pitchFamily="34" charset="0"/>
                <a:ea typeface="+mn-ea"/>
                <a:cs typeface="Arial" panose="020B0604020202020204" pitchFamily="34" charset="0"/>
              </a:rPr>
              <a:t>Tersine Kaynaştırma Nedir</a:t>
            </a:r>
            <a:r>
              <a:rPr lang="tr-TR" sz="3200" b="1" dirty="0" smtClean="0">
                <a:solidFill>
                  <a:srgbClr val="FF0000"/>
                </a:solidFill>
                <a:effectLst/>
                <a:latin typeface="Arial" panose="020B0604020202020204" pitchFamily="34" charset="0"/>
                <a:ea typeface="+mn-ea"/>
                <a:cs typeface="Arial" panose="020B0604020202020204" pitchFamily="34" charset="0"/>
              </a:rPr>
              <a:t>?</a:t>
            </a:r>
            <a:endParaRPr lang="tr-TR" sz="3200" dirty="0">
              <a:solidFill>
                <a:srgbClr val="FF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40080" y="1162403"/>
            <a:ext cx="10972800" cy="5030434"/>
          </a:xfrm>
        </p:spPr>
        <p:txBody>
          <a:bodyPr/>
          <a:lstStyle/>
          <a:p>
            <a:endParaRPr lang="tr-TR" b="1" dirty="0" smtClean="0">
              <a:solidFill>
                <a:schemeClr val="tx1">
                  <a:lumMod val="95000"/>
                  <a:lumOff val="5000"/>
                </a:schemeClr>
              </a:solidFill>
            </a:endParaRPr>
          </a:p>
          <a:p>
            <a:pPr marL="0" indent="0">
              <a:buNone/>
            </a:pPr>
            <a:endParaRPr lang="tr-TR" b="1" dirty="0">
              <a:solidFill>
                <a:schemeClr val="tx1">
                  <a:lumMod val="95000"/>
                  <a:lumOff val="5000"/>
                </a:schemeClr>
              </a:solidFill>
            </a:endParaRPr>
          </a:p>
          <a:p>
            <a:r>
              <a:rPr lang="tr-TR" sz="2800" dirty="0" smtClean="0">
                <a:solidFill>
                  <a:schemeClr val="tx1">
                    <a:lumMod val="95000"/>
                    <a:lumOff val="5000"/>
                  </a:schemeClr>
                </a:solidFill>
                <a:latin typeface="Arial" panose="020B0604020202020204" pitchFamily="34" charset="0"/>
                <a:cs typeface="Arial" panose="020B0604020202020204" pitchFamily="34" charset="0"/>
              </a:rPr>
              <a:t>-</a:t>
            </a:r>
            <a:r>
              <a:rPr lang="tr-TR" sz="2800" dirty="0">
                <a:solidFill>
                  <a:schemeClr val="tx1">
                    <a:lumMod val="95000"/>
                    <a:lumOff val="5000"/>
                  </a:schemeClr>
                </a:solidFill>
                <a:latin typeface="Arial" panose="020B0604020202020204" pitchFamily="34" charset="0"/>
                <a:cs typeface="Arial" panose="020B0604020202020204" pitchFamily="34" charset="0"/>
              </a:rPr>
              <a:t>Yetersizliği olmayan öğrenciler istekleri doğrultusunda, özellikle okul öncesi eğitimde, çevrelerindeki kaynaştırma uygulaması yapan özel eğitim okullarında açılacak sınıflara kayıt yaptırabilirler</a:t>
            </a:r>
            <a:r>
              <a:rPr lang="tr-TR" sz="2800" dirty="0" smtClean="0">
                <a:solidFill>
                  <a:schemeClr val="tx1">
                    <a:lumMod val="95000"/>
                    <a:lumOff val="5000"/>
                  </a:schemeClr>
                </a:solidFill>
                <a:latin typeface="Arial" panose="020B0604020202020204" pitchFamily="34" charset="0"/>
                <a:cs typeface="Arial" panose="020B0604020202020204" pitchFamily="34" charset="0"/>
              </a:rPr>
              <a:t>.</a:t>
            </a:r>
          </a:p>
          <a:p>
            <a:pPr marL="0" indent="0">
              <a:buNone/>
            </a:pPr>
            <a:endParaRPr lang="tr-TR" sz="2800" dirty="0">
              <a:solidFill>
                <a:schemeClr val="tx1">
                  <a:lumMod val="95000"/>
                  <a:lumOff val="5000"/>
                </a:schemeClr>
              </a:solidFill>
              <a:latin typeface="Arial" panose="020B0604020202020204" pitchFamily="34" charset="0"/>
              <a:cs typeface="Arial" panose="020B0604020202020204" pitchFamily="34" charset="0"/>
            </a:endParaRPr>
          </a:p>
          <a:p>
            <a:r>
              <a:rPr lang="tr-TR" sz="2800" dirty="0">
                <a:solidFill>
                  <a:schemeClr val="tx1">
                    <a:lumMod val="95000"/>
                    <a:lumOff val="5000"/>
                  </a:schemeClr>
                </a:solidFill>
                <a:latin typeface="Arial" panose="020B0604020202020204" pitchFamily="34" charset="0"/>
                <a:cs typeface="Arial" panose="020B0604020202020204" pitchFamily="34" charset="0"/>
              </a:rPr>
              <a:t>-Bu sınıfların mevcutları; 5’i özel eğitime ihtiyacı olan öğrenci olmak üzere okul öncesi eğitimde en fazla 14, ilköğretim ve ortaöğretimde 20, yaygın eğitimde 10 öğrenciden </a:t>
            </a:r>
            <a:r>
              <a:rPr lang="tr-TR" sz="2800" dirty="0" smtClean="0">
                <a:solidFill>
                  <a:schemeClr val="tx1">
                    <a:lumMod val="95000"/>
                    <a:lumOff val="5000"/>
                  </a:schemeClr>
                </a:solidFill>
                <a:latin typeface="Arial" panose="020B0604020202020204" pitchFamily="34" charset="0"/>
                <a:cs typeface="Arial" panose="020B0604020202020204" pitchFamily="34" charset="0"/>
              </a:rPr>
              <a:t>oluşur.</a:t>
            </a:r>
            <a:endParaRPr lang="tr-TR" sz="2800"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r>
              <a:rPr lang="tr-TR" dirty="0">
                <a:solidFill>
                  <a:schemeClr val="tx1">
                    <a:lumMod val="95000"/>
                    <a:lumOff val="5000"/>
                  </a:schemeClr>
                </a:solidFill>
              </a:rPr>
              <a:t> </a:t>
            </a:r>
          </a:p>
          <a:p>
            <a:endParaRPr lang="tr-TR" dirty="0">
              <a:solidFill>
                <a:schemeClr val="tx1">
                  <a:lumMod val="95000"/>
                  <a:lumOff val="5000"/>
                </a:schemeClr>
              </a:solidFill>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5"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87903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3600" b="1" dirty="0">
                <a:solidFill>
                  <a:srgbClr val="FF0000"/>
                </a:solidFill>
              </a:rPr>
              <a:t>KAYNAŞTIRMA YOLUYLA EĞİTİMİN </a:t>
            </a:r>
            <a:r>
              <a:rPr lang="tr-TR" sz="3600" b="1" dirty="0" smtClean="0">
                <a:solidFill>
                  <a:srgbClr val="FF0000"/>
                </a:solidFill>
              </a:rPr>
              <a:t>YARARLARI</a:t>
            </a:r>
            <a:endParaRPr lang="tr-TR" sz="3600" dirty="0"/>
          </a:p>
        </p:txBody>
      </p:sp>
      <p:sp>
        <p:nvSpPr>
          <p:cNvPr id="3" name="İçerik Yer Tutucusu 2"/>
          <p:cNvSpPr>
            <a:spLocks noGrp="1"/>
          </p:cNvSpPr>
          <p:nvPr>
            <p:ph idx="1"/>
          </p:nvPr>
        </p:nvSpPr>
        <p:spPr>
          <a:xfrm>
            <a:off x="640080" y="1162403"/>
            <a:ext cx="10972800" cy="5030434"/>
          </a:xfrm>
        </p:spPr>
        <p:txBody>
          <a:bodyPr>
            <a:normAutofit/>
          </a:bodyPr>
          <a:lstStyle/>
          <a:p>
            <a:pPr marL="0" indent="0">
              <a:buNone/>
            </a:pPr>
            <a:r>
              <a:rPr lang="tr-TR" b="1" dirty="0" smtClean="0">
                <a:solidFill>
                  <a:schemeClr val="tx1">
                    <a:lumMod val="95000"/>
                    <a:lumOff val="5000"/>
                  </a:schemeClr>
                </a:solidFill>
                <a:latin typeface="Arial" panose="020B0604020202020204" pitchFamily="34" charset="0"/>
                <a:cs typeface="Arial" panose="020B0604020202020204" pitchFamily="34" charset="0"/>
              </a:rPr>
              <a:t> 	Özel </a:t>
            </a:r>
            <a:r>
              <a:rPr lang="tr-TR" b="1" dirty="0">
                <a:solidFill>
                  <a:schemeClr val="tx1">
                    <a:lumMod val="95000"/>
                    <a:lumOff val="5000"/>
                  </a:schemeClr>
                </a:solidFill>
                <a:latin typeface="Arial" panose="020B0604020202020204" pitchFamily="34" charset="0"/>
                <a:cs typeface="Arial" panose="020B0604020202020204" pitchFamily="34" charset="0"/>
              </a:rPr>
              <a:t>Eğitime İhtiyacı Olan Öğrenciye </a:t>
            </a:r>
            <a:r>
              <a:rPr lang="tr-TR" b="1" dirty="0" smtClean="0">
                <a:solidFill>
                  <a:schemeClr val="tx1">
                    <a:lumMod val="95000"/>
                    <a:lumOff val="5000"/>
                  </a:schemeClr>
                </a:solidFill>
                <a:latin typeface="Arial" panose="020B0604020202020204" pitchFamily="34" charset="0"/>
                <a:cs typeface="Arial" panose="020B0604020202020204" pitchFamily="34" charset="0"/>
              </a:rPr>
              <a:t>Yararları</a:t>
            </a:r>
          </a:p>
          <a:p>
            <a:pPr marL="0" indent="0">
              <a:buNone/>
            </a:pPr>
            <a:endParaRPr lang="tr-TR" dirty="0">
              <a:solidFill>
                <a:schemeClr val="tx1">
                  <a:lumMod val="95000"/>
                  <a:lumOff val="5000"/>
                </a:schemeClr>
              </a:solidFill>
              <a:latin typeface="Arial" panose="020B0604020202020204" pitchFamily="34" charset="0"/>
              <a:cs typeface="Arial" panose="020B0604020202020204" pitchFamily="34" charset="0"/>
            </a:endParaRPr>
          </a:p>
          <a:p>
            <a:pPr lvl="0"/>
            <a:r>
              <a:rPr lang="tr-TR" dirty="0">
                <a:solidFill>
                  <a:schemeClr val="tx1">
                    <a:lumMod val="95000"/>
                    <a:lumOff val="5000"/>
                  </a:schemeClr>
                </a:solidFill>
                <a:latin typeface="Arial" panose="020B0604020202020204" pitchFamily="34" charset="0"/>
                <a:cs typeface="Arial" panose="020B0604020202020204" pitchFamily="34" charset="0"/>
              </a:rPr>
              <a:t>Bireyselleştirilmiş eğitim programları aracılığı ile kapasite ve öğrenme hızına uygun eğitim alırlar.</a:t>
            </a:r>
          </a:p>
          <a:p>
            <a:pPr lvl="0"/>
            <a:r>
              <a:rPr lang="tr-TR" dirty="0">
                <a:solidFill>
                  <a:schemeClr val="tx1">
                    <a:lumMod val="95000"/>
                    <a:lumOff val="5000"/>
                  </a:schemeClr>
                </a:solidFill>
                <a:latin typeface="Arial" panose="020B0604020202020204" pitchFamily="34" charset="0"/>
                <a:cs typeface="Arial" panose="020B0604020202020204" pitchFamily="34" charset="0"/>
              </a:rPr>
              <a:t>Kendine güven, takdir edilme, cesaret, sorumluluk, bir işe yarama duygusu gibi sosyal değerler dizgesi gelişir. Sosyal bütünleşmeleri kolaylaşır. </a:t>
            </a:r>
          </a:p>
          <a:p>
            <a:pPr lvl="0"/>
            <a:r>
              <a:rPr lang="tr-TR" dirty="0">
                <a:solidFill>
                  <a:schemeClr val="tx1">
                    <a:lumMod val="95000"/>
                    <a:lumOff val="5000"/>
                  </a:schemeClr>
                </a:solidFill>
                <a:latin typeface="Arial" panose="020B0604020202020204" pitchFamily="34" charset="0"/>
                <a:cs typeface="Arial" panose="020B0604020202020204" pitchFamily="34" charset="0"/>
              </a:rPr>
              <a:t>Destek eğitimi sayesinde zayıf yönlerini kısa sürede yeterli hale getirebilirler</a:t>
            </a:r>
          </a:p>
          <a:p>
            <a:pPr lvl="0"/>
            <a:r>
              <a:rPr lang="tr-TR" dirty="0">
                <a:solidFill>
                  <a:schemeClr val="tx1">
                    <a:lumMod val="95000"/>
                    <a:lumOff val="5000"/>
                  </a:schemeClr>
                </a:solidFill>
                <a:latin typeface="Arial" panose="020B0604020202020204" pitchFamily="34" charset="0"/>
                <a:cs typeface="Arial" panose="020B0604020202020204" pitchFamily="34" charset="0"/>
              </a:rPr>
              <a:t>Özelliklerine uygun eğitsel, sosyal ve fiziksel ortamlarda düzenlendiği için uyum, başarı ve kendilerine güven kazanmaları kolaylaşır. </a:t>
            </a:r>
          </a:p>
          <a:p>
            <a:pPr lvl="0"/>
            <a:r>
              <a:rPr lang="tr-TR" dirty="0">
                <a:solidFill>
                  <a:schemeClr val="tx1">
                    <a:lumMod val="95000"/>
                    <a:lumOff val="5000"/>
                  </a:schemeClr>
                </a:solidFill>
                <a:latin typeface="Arial" panose="020B0604020202020204" pitchFamily="34" charset="0"/>
                <a:cs typeface="Arial" panose="020B0604020202020204" pitchFamily="34" charset="0"/>
              </a:rPr>
              <a:t>Algı düzeyi ve öğrenme özelliklerine uygun yöntem teknik araç ve gereçlerin kullanılması sayesinde öğrenmeleri pekişir. </a:t>
            </a:r>
          </a:p>
          <a:p>
            <a:endParaRPr lang="tr-TR" dirty="0">
              <a:solidFill>
                <a:schemeClr val="tx1">
                  <a:lumMod val="95000"/>
                  <a:lumOff val="5000"/>
                </a:schemeClr>
              </a:solidFill>
            </a:endParaRPr>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02382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0" y="11701"/>
            <a:ext cx="12192000" cy="1018903"/>
          </a:xfrm>
          <a:solidFill>
            <a:schemeClr val="bg1">
              <a:lumMod val="95000"/>
            </a:schemeClr>
          </a:solidFill>
        </p:spPr>
        <p:txBody>
          <a:bodyPr/>
          <a:lstStyle/>
          <a:p>
            <a:r>
              <a:rPr lang="tr-TR" sz="3600" b="1" dirty="0">
                <a:solidFill>
                  <a:srgbClr val="FF0000"/>
                </a:solidFill>
              </a:rPr>
              <a:t>KAYNAŞTIRMA YOLUYLA EĞİTİMİN YARARLARI</a:t>
            </a:r>
            <a:endParaRPr lang="tr-TR" dirty="0"/>
          </a:p>
        </p:txBody>
      </p:sp>
      <p:sp>
        <p:nvSpPr>
          <p:cNvPr id="3" name="İçerik Yer Tutucusu 2"/>
          <p:cNvSpPr>
            <a:spLocks noGrp="1"/>
          </p:cNvSpPr>
          <p:nvPr>
            <p:ph idx="1"/>
          </p:nvPr>
        </p:nvSpPr>
        <p:spPr>
          <a:xfrm>
            <a:off x="640080" y="1162403"/>
            <a:ext cx="10972800" cy="5030434"/>
          </a:xfrm>
        </p:spPr>
        <p:txBody>
          <a:bodyPr/>
          <a:lstStyle/>
          <a:p>
            <a:pPr lvl="0"/>
            <a:endParaRPr lang="tr-TR" dirty="0" smtClean="0">
              <a:solidFill>
                <a:schemeClr val="tx1">
                  <a:lumMod val="95000"/>
                  <a:lumOff val="5000"/>
                </a:schemeClr>
              </a:solidFill>
            </a:endParaRPr>
          </a:p>
          <a:p>
            <a:pPr lvl="0"/>
            <a:r>
              <a:rPr lang="tr-TR" dirty="0" smtClean="0">
                <a:solidFill>
                  <a:schemeClr val="tx1">
                    <a:lumMod val="95000"/>
                    <a:lumOff val="5000"/>
                  </a:schemeClr>
                </a:solidFill>
                <a:latin typeface="Arial" panose="020B0604020202020204" pitchFamily="34" charset="0"/>
                <a:cs typeface="Arial" panose="020B0604020202020204" pitchFamily="34" charset="0"/>
              </a:rPr>
              <a:t>Kaynaştırma </a:t>
            </a:r>
            <a:r>
              <a:rPr lang="tr-TR" dirty="0">
                <a:solidFill>
                  <a:schemeClr val="tx1">
                    <a:lumMod val="95000"/>
                    <a:lumOff val="5000"/>
                  </a:schemeClr>
                </a:solidFill>
                <a:latin typeface="Arial" panose="020B0604020202020204" pitchFamily="34" charset="0"/>
                <a:cs typeface="Arial" panose="020B0604020202020204" pitchFamily="34" charset="0"/>
              </a:rPr>
              <a:t>ortamlarında olumsuzluklardan çok, olumlu davranış gösterme sıklığı artar</a:t>
            </a:r>
          </a:p>
          <a:p>
            <a:pPr lvl="0"/>
            <a:r>
              <a:rPr lang="tr-TR" dirty="0">
                <a:solidFill>
                  <a:schemeClr val="tx1">
                    <a:lumMod val="95000"/>
                    <a:lumOff val="5000"/>
                  </a:schemeClr>
                </a:solidFill>
                <a:latin typeface="Arial" panose="020B0604020202020204" pitchFamily="34" charset="0"/>
                <a:cs typeface="Arial" panose="020B0604020202020204" pitchFamily="34" charset="0"/>
              </a:rPr>
              <a:t>Normal öğrencilerle birlikte çalışmaları daha büyük başarılar için kendilerinde istek ve cesaret uyandırır</a:t>
            </a:r>
          </a:p>
          <a:p>
            <a:pPr lvl="0"/>
            <a:r>
              <a:rPr lang="tr-TR" dirty="0">
                <a:solidFill>
                  <a:schemeClr val="tx1">
                    <a:lumMod val="95000"/>
                    <a:lumOff val="5000"/>
                  </a:schemeClr>
                </a:solidFill>
                <a:latin typeface="Arial" panose="020B0604020202020204" pitchFamily="34" charset="0"/>
                <a:cs typeface="Arial" panose="020B0604020202020204" pitchFamily="34" charset="0"/>
              </a:rPr>
              <a:t>Bu öğrenciler normal öğrencilerden bazı davranışları model olma ve özdeşim kurma yoluyla öğrenebilirler</a:t>
            </a:r>
          </a:p>
          <a:p>
            <a:pPr lvl="0"/>
            <a:r>
              <a:rPr lang="tr-TR" dirty="0">
                <a:solidFill>
                  <a:schemeClr val="tx1">
                    <a:lumMod val="95000"/>
                    <a:lumOff val="5000"/>
                  </a:schemeClr>
                </a:solidFill>
                <a:latin typeface="Arial" panose="020B0604020202020204" pitchFamily="34" charset="0"/>
                <a:cs typeface="Arial" panose="020B0604020202020204" pitchFamily="34" charset="0"/>
              </a:rPr>
              <a:t>İletişim, iş birliği, kabullenme, ortak yaşam becerileri edinirler. </a:t>
            </a:r>
          </a:p>
          <a:p>
            <a:pPr lvl="0"/>
            <a:r>
              <a:rPr lang="tr-TR" dirty="0">
                <a:solidFill>
                  <a:schemeClr val="tx1">
                    <a:lumMod val="95000"/>
                    <a:lumOff val="5000"/>
                  </a:schemeClr>
                </a:solidFill>
                <a:latin typeface="Arial" panose="020B0604020202020204" pitchFamily="34" charset="0"/>
                <a:cs typeface="Arial" panose="020B0604020202020204" pitchFamily="34" charset="0"/>
              </a:rPr>
              <a:t>Eğitim programlarına ek olarak aile eğitimi, sosyal, kültürel, serbest zaman etkinlikleri sayesinde bütünsel gelişimleri kolaylaşır.</a:t>
            </a:r>
          </a:p>
          <a:p>
            <a:endParaRPr lang="tr-TR" dirty="0"/>
          </a:p>
        </p:txBody>
      </p:sp>
      <p:sp>
        <p:nvSpPr>
          <p:cNvPr id="6" name="Altbilgi Yer Tutucusu 2"/>
          <p:cNvSpPr>
            <a:spLocks noGrp="1"/>
          </p:cNvSpPr>
          <p:nvPr>
            <p:ph type="ftr" sz="quarter" idx="11"/>
          </p:nvPr>
        </p:nvSpPr>
        <p:spPr>
          <a:xfrm>
            <a:off x="0" y="6324635"/>
            <a:ext cx="12192000" cy="507238"/>
          </a:xfrm>
          <a:gradFill>
            <a:gsLst>
              <a:gs pos="0">
                <a:schemeClr val="accent1">
                  <a:lumMod val="0"/>
                  <a:lumOff val="100000"/>
                </a:schemeClr>
              </a:gs>
              <a:gs pos="77000">
                <a:srgbClr val="00B0F0"/>
              </a:gs>
              <a:gs pos="100000">
                <a:schemeClr val="accent1">
                  <a:lumMod val="100000"/>
                </a:schemeClr>
              </a:gs>
            </a:gsLst>
            <a:path path="circle">
              <a:fillToRect l="50000" t="-80000" r="50000" b="180000"/>
            </a:path>
          </a:gradFill>
          <a:ln>
            <a:solidFill>
              <a:srgbClr val="00B0F0"/>
            </a:solidFill>
          </a:ln>
        </p:spPr>
        <p:txBody>
          <a:bodyPr/>
          <a:lstStyle/>
          <a:p>
            <a:pPr algn="ctr"/>
            <a:r>
              <a:rPr lang="tr-TR" sz="2000" b="1" i="1" dirty="0" smtClean="0">
                <a:solidFill>
                  <a:srgbClr val="002060"/>
                </a:solidFill>
              </a:rPr>
              <a:t>BATTALGAZİ REHBERLİK VE ARAŞTIRMA MERKEZİ</a:t>
            </a:r>
            <a:endParaRPr lang="tr-TR" sz="2000" b="1" i="1" dirty="0">
              <a:solidFill>
                <a:srgbClr val="002060"/>
              </a:solidFill>
            </a:endParaRPr>
          </a:p>
        </p:txBody>
      </p:sp>
      <p:sp>
        <p:nvSpPr>
          <p:cNvPr id="4" name="Oval 3"/>
          <p:cNvSpPr/>
          <p:nvPr/>
        </p:nvSpPr>
        <p:spPr>
          <a:xfrm>
            <a:off x="2991394" y="1234344"/>
            <a:ext cx="5839097" cy="4886551"/>
          </a:xfrm>
          <a:prstGeom prst="ellipse">
            <a:avLst/>
          </a:prstGeom>
          <a:blipFill dpi="0" rotWithShape="1">
            <a:blip r:embed="rId3">
              <a:alphaModFix amt="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spTree>
    <p:extLst>
      <p:ext uri="{BB962C8B-B14F-4D97-AF65-F5344CB8AC3E}">
        <p14:creationId xmlns:p14="http://schemas.microsoft.com/office/powerpoint/2010/main" val="1237032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291</TotalTime>
  <Words>1650</Words>
  <Application>Microsoft Office PowerPoint</Application>
  <PresentationFormat>Geniş ekran</PresentationFormat>
  <Paragraphs>227</Paragraphs>
  <Slides>33</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33</vt:i4>
      </vt:variant>
    </vt:vector>
  </HeadingPairs>
  <TitlesOfParts>
    <vt:vector size="41" baseType="lpstr">
      <vt:lpstr>Arial</vt:lpstr>
      <vt:lpstr>Arial Black</vt:lpstr>
      <vt:lpstr>Calibri</vt:lpstr>
      <vt:lpstr>Century Gothic</vt:lpstr>
      <vt:lpstr>Courier New</vt:lpstr>
      <vt:lpstr>Palatino Linotype</vt:lpstr>
      <vt:lpstr>Times New Roman</vt:lpstr>
      <vt:lpstr>Üst Düzey</vt:lpstr>
      <vt:lpstr>         ,                                                                                                                                           MALATYA-BATTALGAZİ  2018-2019 EĞİTİM ÖĞRETİM YILI  REHBERLİK VE PSİKOLOJİK DANIŞMA HİZMETLERİ    OKULLARIMIZDA NEDEN VE NASIL KAYNAŞTIRMA</vt:lpstr>
      <vt:lpstr>PowerPoint Sunusu</vt:lpstr>
      <vt:lpstr>PowerPoint Sunusu</vt:lpstr>
      <vt:lpstr>Kaynaştırma Yoluyla Eğitimin Amacı</vt:lpstr>
      <vt:lpstr>KAYNAŞTIRMA YOLUYLA EĞİTİM NASIL UYGULANIR</vt:lpstr>
      <vt:lpstr>Yarı Zamanlı Kaynaştırma Nedir?</vt:lpstr>
      <vt:lpstr>Tersine Kaynaştırma Nedir?</vt:lpstr>
      <vt:lpstr>KAYNAŞTIRMA YOLUYLA EĞİTİMİN YARARLARI</vt:lpstr>
      <vt:lpstr>KAYNAŞTIRMA YOLUYLA EĞİTİMİN YARARLARI</vt:lpstr>
      <vt:lpstr>KAYNAŞTIRMA YOLUYLA EĞİTİMİN YARARLARI</vt:lpstr>
      <vt:lpstr>KAYNAŞTIRMA YOLUYLA EĞİTİMİN YARARLARI</vt:lpstr>
      <vt:lpstr>KAYNAŞTIRMA YOLUYLA EĞİTİMİN YARARLARI</vt:lpstr>
      <vt:lpstr>ÖĞRETMENLER KAYNAŞTIRMA EĞİTİMİ ALAN ÖĞRENCİLERİN MESLEKİ YÖNLENDİRMELERİNE NASIL KATKI SAĞLAYABİLİRLER</vt:lpstr>
      <vt:lpstr>ÖĞRETMENLER KAYNAŞTIRMA EĞİTİMİ ALAN ÖĞRENCİLERİN MESLEKİ YÖNLENDİRMELERİNE NASIL KATKI SAĞLAYABİLİRLER</vt:lpstr>
      <vt:lpstr>ÖĞRETMENLER KAYNAŞTIRMA EĞİTİMİ ALAN ÖĞRENCİLERİN MESLEKİ YÖNLENDİRMELERİNE NASIL KATKI SAĞLAYABİLİRLER</vt:lpstr>
      <vt:lpstr>ÖĞRETMENLER KAYNAŞTIRMA EĞİTİMİ ALAN ÖĞRENCİLERİN MESLEKİ YÖNLENDİRMELERİNE NASIL KATKI SAĞLAYABİLİRLER</vt:lpstr>
      <vt:lpstr>KAYNAŞTIRMA EĞİTİMİNDE GÖREV VE SORUMLULUKLARIMIZ NELERDİR?</vt:lpstr>
      <vt:lpstr>Okul Yönetimi</vt:lpstr>
      <vt:lpstr>Okul Yönetimi</vt:lpstr>
      <vt:lpstr>Okul Yönetimi</vt:lpstr>
      <vt:lpstr>Öğretmenler</vt:lpstr>
      <vt:lpstr>KAYNAŞTIRMA EĞİTİMİ UYGULANAN OKULLARDA FİZİKSEL ORTAM VE ÇEVRE </vt:lpstr>
      <vt:lpstr>KAYNAŞTIRMA EĞİTİMİ UYGULANAN OKULLARDA FİZİKSEL ORTAM VE ÇEVRE </vt:lpstr>
      <vt:lpstr>KAYNAŞTIRMA EĞİTİMİ UYGULANAN OKULLARDA FİZİKSEL ORTAM VE ÇEVRE </vt:lpstr>
      <vt:lpstr>DESTEK EĞİTİM ODASINDAN NASIL YARARLANILIR?</vt:lpstr>
      <vt:lpstr>DESTEK EĞİTİM ODASINDAN NASIL YARARLANILIR?</vt:lpstr>
      <vt:lpstr>DESTEK EĞİTİM ODASINDAN NASIL YARARLANILIR?</vt:lpstr>
      <vt:lpstr>BİREYSELLEŞTİRİLMİŞ EĞİTİM PROGRAMLARI (BEP)</vt:lpstr>
      <vt:lpstr>Bireyselleştirilmiş Eğitim Programı</vt:lpstr>
      <vt:lpstr> BEP NE DEĞİLDİR?</vt:lpstr>
      <vt:lpstr>BEP’i Zorunlu Kılan Nedenler Nelerdir?</vt:lpstr>
      <vt:lpstr>BEP’in İşlevi Nedir?</vt:lpstr>
      <vt:lpstr>PowerPoint Sunusu</vt:lpstr>
    </vt:vector>
  </TitlesOfParts>
  <Company>Silentall Unattended Installer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MALATYA-BATTALGAZİ</dc:title>
  <dc:creator>ronaldinho424</dc:creator>
  <cp:lastModifiedBy>mahmut aydemir</cp:lastModifiedBy>
  <cp:revision>50</cp:revision>
  <dcterms:created xsi:type="dcterms:W3CDTF">2018-06-04T10:40:09Z</dcterms:created>
  <dcterms:modified xsi:type="dcterms:W3CDTF">2018-09-12T19:43:40Z</dcterms:modified>
</cp:coreProperties>
</file>